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Lst>
  <p:notesMasterIdLst>
    <p:notesMasterId r:id="rId15"/>
  </p:notesMasterIdLst>
  <p:sldIdLst>
    <p:sldId id="258" r:id="rId3"/>
    <p:sldId id="259" r:id="rId4"/>
    <p:sldId id="262" r:id="rId5"/>
    <p:sldId id="263" r:id="rId6"/>
    <p:sldId id="264" r:id="rId7"/>
    <p:sldId id="265" r:id="rId8"/>
    <p:sldId id="266" r:id="rId9"/>
    <p:sldId id="267"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Brent (Beijing)" initials="M("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90" d="100"/>
          <a:sy n="90" d="100"/>
        </p:scale>
        <p:origin x="43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C8C82-2735-4956-BC86-98DAB2DBF1AE}" type="datetimeFigureOut">
              <a:rPr lang="en-AU" smtClean="0"/>
              <a:t>20/04/2017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092C-6BB1-47C2-A8FB-BD1A2E0A9782}" type="slidenum">
              <a:rPr lang="en-AU" smtClean="0"/>
              <a:t>‹#›</a:t>
            </a:fld>
            <a:endParaRPr lang="en-AU"/>
          </a:p>
        </p:txBody>
      </p:sp>
    </p:spTree>
    <p:extLst>
      <p:ext uri="{BB962C8B-B14F-4D97-AF65-F5344CB8AC3E}">
        <p14:creationId xmlns:p14="http://schemas.microsoft.com/office/powerpoint/2010/main" val="218081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Good</a:t>
            </a:r>
            <a:r>
              <a:rPr lang="en-AU" sz="1200" baseline="0" dirty="0"/>
              <a:t> Morning everyone, my name is [Name]</a:t>
            </a:r>
            <a:r>
              <a:rPr lang="en-AU" sz="1200" b="1" baseline="0" dirty="0"/>
              <a:t> from the Australian Trade Commission </a:t>
            </a:r>
            <a:r>
              <a:rPr lang="en-AU" sz="1200" baseline="0" dirty="0"/>
              <a:t>based in [city].  </a:t>
            </a:r>
          </a:p>
          <a:p>
            <a:endParaRPr lang="en-AU" sz="1200" baseline="0" dirty="0"/>
          </a:p>
          <a:p>
            <a:r>
              <a:rPr lang="en-AU" sz="1200" baseline="0" dirty="0"/>
              <a:t>It’s a pleasure to be here today, and I’d like to thank [ event partner / recognise VIPs ]</a:t>
            </a:r>
            <a:r>
              <a:rPr lang="en-AU" sz="1200" b="1" baseline="0" dirty="0"/>
              <a:t> </a:t>
            </a:r>
            <a:r>
              <a:rPr lang="en-AU" sz="1200" baseline="0" dirty="0"/>
              <a:t>in particular for the invitation to speak on the </a:t>
            </a:r>
            <a:r>
              <a:rPr lang="en-AU" sz="1200" b="1" baseline="0" dirty="0"/>
              <a:t>China Australia Free Trade Agreement – or </a:t>
            </a:r>
            <a:r>
              <a:rPr lang="en-AU" sz="1200" b="1" baseline="0" dirty="0" err="1"/>
              <a:t>ChAFTA</a:t>
            </a:r>
            <a:r>
              <a:rPr lang="en-AU" sz="1200" b="1" baseline="0" dirty="0"/>
              <a:t> as it is colloquially known</a:t>
            </a:r>
            <a:r>
              <a:rPr lang="en-AU" sz="1200" baseline="0" dirty="0"/>
              <a:t>.  </a:t>
            </a:r>
          </a:p>
          <a:p>
            <a:endParaRPr lang="en-AU"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Agreement, first signed by Trade and Investment Minister Andrew Robb and Chinese Commerce Minister Gao </a:t>
            </a:r>
            <a:r>
              <a:rPr lang="en-US" sz="1200" dirty="0" err="1"/>
              <a:t>Hucheng</a:t>
            </a:r>
            <a:r>
              <a:rPr lang="en-US" sz="1200" dirty="0"/>
              <a:t> in Canberra on </a:t>
            </a:r>
            <a:r>
              <a:rPr lang="en-US" sz="1200" b="1" dirty="0"/>
              <a:t>17 June 2015, came into effect on December</a:t>
            </a:r>
            <a:r>
              <a:rPr lang="en-US" sz="1200" b="1" baseline="0" dirty="0"/>
              <a:t> 20 2015 </a:t>
            </a:r>
            <a:r>
              <a:rPr lang="en-US" sz="1200" b="0" baseline="0" dirty="0"/>
              <a:t>once both countries had completed their domestic processes and exchanged diplomatic notes.  </a:t>
            </a:r>
            <a:endParaRPr lang="en-US" sz="1200" dirty="0"/>
          </a:p>
          <a:p>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9430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7582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0868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3742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522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2574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1724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0109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93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7410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655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Australia offers a powerful combination of solid economic performance, a highly skilled workforce, legal and political stability and close ties to the fast-growing markets of Asia.</a:t>
            </a:r>
          </a:p>
          <a:p>
            <a:endParaRPr lang="en-US" b="1" dirty="0"/>
          </a:p>
          <a:p>
            <a:r>
              <a:rPr lang="en-US" b="1" dirty="0"/>
              <a:t>I’d like to discuss</a:t>
            </a:r>
            <a:r>
              <a:rPr lang="en-US" b="1" baseline="0" dirty="0"/>
              <a:t> a number of areas which demonstrate why we think that you should make Australia a partner of choice when looking for an international partner.  </a:t>
            </a:r>
            <a:endParaRPr lang="en-AU" dirty="0"/>
          </a:p>
        </p:txBody>
      </p:sp>
      <p:sp>
        <p:nvSpPr>
          <p:cNvPr id="4" name="Slide Number Placeholder 3"/>
          <p:cNvSpPr>
            <a:spLocks noGrp="1"/>
          </p:cNvSpPr>
          <p:nvPr>
            <p:ph type="sldNum" sz="quarter" idx="10"/>
          </p:nvPr>
        </p:nvSpPr>
        <p:spPr/>
        <p:txBody>
          <a:bodyPr/>
          <a:lstStyle/>
          <a:p>
            <a:fld id="{1E351A52-0C20-7645-9EA0-050EF0B8F3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2517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60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60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0"/>
              </a:spcAft>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CB96F80D-C1B5-415E-BB00-AEEE75FD6357}" type="datetime1">
              <a:rPr lang="en-AU" smtClean="0">
                <a:solidFill>
                  <a:srgbClr val="3D3935"/>
                </a:solidFill>
              </a:rPr>
              <a:pPr/>
              <a:t>20/04/2017</a:t>
            </a:fld>
            <a:endParaRPr lang="en-US">
              <a:solidFill>
                <a:srgbClr val="3D3935"/>
              </a:solidFill>
            </a:endParaRPr>
          </a:p>
        </p:txBody>
      </p:sp>
      <p:sp>
        <p:nvSpPr>
          <p:cNvPr id="4" name="Footer Placeholder 3"/>
          <p:cNvSpPr>
            <a:spLocks noGrp="1"/>
          </p:cNvSpPr>
          <p:nvPr>
            <p:ph type="ftr" sz="quarter" idx="11"/>
          </p:nvPr>
        </p:nvSpPr>
        <p:spPr/>
        <p:txBody>
          <a:bodyPr/>
          <a:lstStyle/>
          <a:p>
            <a:r>
              <a:rPr lang="en-US">
                <a:solidFill>
                  <a:srgbClr val="3D3935"/>
                </a:solidFill>
              </a:rPr>
              <a:t>China-Australia Free Trade Agreement </a:t>
            </a:r>
          </a:p>
        </p:txBody>
      </p:sp>
      <p:sp>
        <p:nvSpPr>
          <p:cNvPr id="5" name="Slide Number Placeholder 4"/>
          <p:cNvSpPr>
            <a:spLocks noGrp="1"/>
          </p:cNvSpPr>
          <p:nvPr>
            <p:ph type="sldNum" sz="quarter" idx="12"/>
          </p:nvPr>
        </p:nvSpPr>
        <p:spPr/>
        <p:txBody>
          <a:bodyPr/>
          <a:lstStyle/>
          <a:p>
            <a:fld id="{33F5C89C-23BF-C240-B1B3-77621ADD9D70}" type="slidenum">
              <a:rPr lang="en-US" smtClean="0">
                <a:solidFill>
                  <a:srgbClr val="3D3935"/>
                </a:solidFill>
              </a:rPr>
              <a:pPr/>
              <a:t>‹#›</a:t>
            </a:fld>
            <a:endParaRPr lang="en-US">
              <a:solidFill>
                <a:srgbClr val="3D3935"/>
              </a:solidFill>
            </a:endParaRPr>
          </a:p>
        </p:txBody>
      </p:sp>
    </p:spTree>
    <p:extLst>
      <p:ext uri="{BB962C8B-B14F-4D97-AF65-F5344CB8AC3E}">
        <p14:creationId xmlns:p14="http://schemas.microsoft.com/office/powerpoint/2010/main" val="268896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790C-1031-4B60-A3E0-9F3A566D1D0D}" type="datetime1">
              <a:rPr lang="en-AU" smtClean="0">
                <a:solidFill>
                  <a:srgbClr val="3D3935"/>
                </a:solidFill>
              </a:rPr>
              <a:pPr/>
              <a:t>20/04/2017</a:t>
            </a:fld>
            <a:endParaRPr lang="en-US">
              <a:solidFill>
                <a:srgbClr val="3D3935"/>
              </a:solidFill>
            </a:endParaRPr>
          </a:p>
        </p:txBody>
      </p:sp>
      <p:sp>
        <p:nvSpPr>
          <p:cNvPr id="3" name="Footer Placeholder 2"/>
          <p:cNvSpPr>
            <a:spLocks noGrp="1"/>
          </p:cNvSpPr>
          <p:nvPr>
            <p:ph type="ftr" sz="quarter" idx="11"/>
          </p:nvPr>
        </p:nvSpPr>
        <p:spPr/>
        <p:txBody>
          <a:bodyPr/>
          <a:lstStyle/>
          <a:p>
            <a:r>
              <a:rPr lang="en-US">
                <a:solidFill>
                  <a:srgbClr val="3D3935"/>
                </a:solidFill>
              </a:rPr>
              <a:t>China-Australia Free Trade Agreement </a:t>
            </a:r>
          </a:p>
        </p:txBody>
      </p:sp>
      <p:sp>
        <p:nvSpPr>
          <p:cNvPr id="4" name="Slide Number Placeholder 3"/>
          <p:cNvSpPr>
            <a:spLocks noGrp="1"/>
          </p:cNvSpPr>
          <p:nvPr>
            <p:ph type="sldNum" sz="quarter" idx="12"/>
          </p:nvPr>
        </p:nvSpPr>
        <p:spPr/>
        <p:txBody>
          <a:bodyPr/>
          <a:lstStyle/>
          <a:p>
            <a:fld id="{33F5C89C-23BF-C240-B1B3-77621ADD9D70}" type="slidenum">
              <a:rPr lang="en-US" smtClean="0">
                <a:solidFill>
                  <a:srgbClr val="3D3935"/>
                </a:solidFill>
              </a:rPr>
              <a:pPr/>
              <a:t>‹#›</a:t>
            </a:fld>
            <a:endParaRPr lang="en-US">
              <a:solidFill>
                <a:srgbClr val="3D3935"/>
              </a:solidFill>
            </a:endParaRPr>
          </a:p>
        </p:txBody>
      </p:sp>
    </p:spTree>
    <p:extLst>
      <p:ext uri="{BB962C8B-B14F-4D97-AF65-F5344CB8AC3E}">
        <p14:creationId xmlns:p14="http://schemas.microsoft.com/office/powerpoint/2010/main" val="34820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369332"/>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8" name="Footer Placeholder 7"/>
          <p:cNvSpPr>
            <a:spLocks noGrp="1"/>
          </p:cNvSpPr>
          <p:nvPr>
            <p:ph type="ftr" sz="quarter" idx="11"/>
          </p:nvPr>
        </p:nvSpPr>
        <p:spPr/>
        <p:txBody>
          <a:bodyPr/>
          <a:lstStyle/>
          <a:p>
            <a:endParaRPr lang="en-AU">
              <a:solidFill>
                <a:srgbClr val="3D3935"/>
              </a:solidFill>
            </a:endParaRPr>
          </a:p>
        </p:txBody>
      </p:sp>
      <p:sp>
        <p:nvSpPr>
          <p:cNvPr id="9" name="Slide Number Placeholder 8"/>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258279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5" name="Footer Placeholder 4"/>
          <p:cNvSpPr>
            <a:spLocks noGrp="1"/>
          </p:cNvSpPr>
          <p:nvPr>
            <p:ph type="ftr" sz="quarter" idx="11"/>
          </p:nvPr>
        </p:nvSpPr>
        <p:spPr/>
        <p:txBody>
          <a:bodyPr/>
          <a:lstStyle/>
          <a:p>
            <a:endParaRPr lang="en-AU">
              <a:solidFill>
                <a:srgbClr val="3D3935"/>
              </a:solidFill>
            </a:endParaRPr>
          </a:p>
        </p:txBody>
      </p:sp>
      <p:sp>
        <p:nvSpPr>
          <p:cNvPr id="6" name="Slide Number Placeholder 5"/>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198543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6" name="Footer Placeholder 5"/>
          <p:cNvSpPr>
            <a:spLocks noGrp="1"/>
          </p:cNvSpPr>
          <p:nvPr>
            <p:ph type="ftr" sz="quarter" idx="11"/>
          </p:nvPr>
        </p:nvSpPr>
        <p:spPr/>
        <p:txBody>
          <a:bodyPr/>
          <a:lstStyle/>
          <a:p>
            <a:endParaRPr lang="en-AU">
              <a:solidFill>
                <a:srgbClr val="3D3935"/>
              </a:solidFill>
            </a:endParaRPr>
          </a:p>
        </p:txBody>
      </p:sp>
      <p:sp>
        <p:nvSpPr>
          <p:cNvPr id="7" name="Slide Number Placeholder 6"/>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314882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56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6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0"/>
              </a:spcAft>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CB96F80D-C1B5-415E-BB00-AEEE75FD6357}" type="datetime1">
              <a:rPr lang="en-AU" smtClean="0">
                <a:solidFill>
                  <a:srgbClr val="3D3935"/>
                </a:solidFill>
              </a:rPr>
              <a:pPr/>
              <a:t>20/04/2017</a:t>
            </a:fld>
            <a:endParaRPr lang="en-US">
              <a:solidFill>
                <a:srgbClr val="3D3935"/>
              </a:solidFill>
            </a:endParaRPr>
          </a:p>
        </p:txBody>
      </p:sp>
      <p:sp>
        <p:nvSpPr>
          <p:cNvPr id="4" name="Footer Placeholder 3"/>
          <p:cNvSpPr>
            <a:spLocks noGrp="1"/>
          </p:cNvSpPr>
          <p:nvPr>
            <p:ph type="ftr" sz="quarter" idx="11"/>
          </p:nvPr>
        </p:nvSpPr>
        <p:spPr/>
        <p:txBody>
          <a:bodyPr/>
          <a:lstStyle/>
          <a:p>
            <a:r>
              <a:rPr lang="en-US">
                <a:solidFill>
                  <a:srgbClr val="3D3935"/>
                </a:solidFill>
              </a:rPr>
              <a:t>China-Australia Free Trade Agreement </a:t>
            </a:r>
          </a:p>
        </p:txBody>
      </p:sp>
      <p:sp>
        <p:nvSpPr>
          <p:cNvPr id="5" name="Slide Number Placeholder 4"/>
          <p:cNvSpPr>
            <a:spLocks noGrp="1"/>
          </p:cNvSpPr>
          <p:nvPr>
            <p:ph type="sldNum" sz="quarter" idx="12"/>
          </p:nvPr>
        </p:nvSpPr>
        <p:spPr/>
        <p:txBody>
          <a:bodyPr/>
          <a:lstStyle/>
          <a:p>
            <a:fld id="{33F5C89C-23BF-C240-B1B3-77621ADD9D70}" type="slidenum">
              <a:rPr lang="en-US" smtClean="0">
                <a:solidFill>
                  <a:srgbClr val="3D3935"/>
                </a:solidFill>
              </a:rPr>
              <a:pPr/>
              <a:t>‹#›</a:t>
            </a:fld>
            <a:endParaRPr lang="en-US">
              <a:solidFill>
                <a:srgbClr val="3D3935"/>
              </a:solidFill>
            </a:endParaRPr>
          </a:p>
        </p:txBody>
      </p:sp>
    </p:spTree>
    <p:extLst>
      <p:ext uri="{BB962C8B-B14F-4D97-AF65-F5344CB8AC3E}">
        <p14:creationId xmlns:p14="http://schemas.microsoft.com/office/powerpoint/2010/main" val="39215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790C-1031-4B60-A3E0-9F3A566D1D0D}" type="datetime1">
              <a:rPr lang="en-AU" smtClean="0">
                <a:solidFill>
                  <a:srgbClr val="3D3935"/>
                </a:solidFill>
              </a:rPr>
              <a:pPr/>
              <a:t>20/04/2017</a:t>
            </a:fld>
            <a:endParaRPr lang="en-US">
              <a:solidFill>
                <a:srgbClr val="3D3935"/>
              </a:solidFill>
            </a:endParaRPr>
          </a:p>
        </p:txBody>
      </p:sp>
      <p:sp>
        <p:nvSpPr>
          <p:cNvPr id="3" name="Footer Placeholder 2"/>
          <p:cNvSpPr>
            <a:spLocks noGrp="1"/>
          </p:cNvSpPr>
          <p:nvPr>
            <p:ph type="ftr" sz="quarter" idx="11"/>
          </p:nvPr>
        </p:nvSpPr>
        <p:spPr/>
        <p:txBody>
          <a:bodyPr/>
          <a:lstStyle/>
          <a:p>
            <a:r>
              <a:rPr lang="en-US">
                <a:solidFill>
                  <a:srgbClr val="3D3935"/>
                </a:solidFill>
              </a:rPr>
              <a:t>China-Australia Free Trade Agreement </a:t>
            </a:r>
          </a:p>
        </p:txBody>
      </p:sp>
      <p:sp>
        <p:nvSpPr>
          <p:cNvPr id="4" name="Slide Number Placeholder 3"/>
          <p:cNvSpPr>
            <a:spLocks noGrp="1"/>
          </p:cNvSpPr>
          <p:nvPr>
            <p:ph type="sldNum" sz="quarter" idx="12"/>
          </p:nvPr>
        </p:nvSpPr>
        <p:spPr/>
        <p:txBody>
          <a:bodyPr/>
          <a:lstStyle/>
          <a:p>
            <a:fld id="{33F5C89C-23BF-C240-B1B3-77621ADD9D70}" type="slidenum">
              <a:rPr lang="en-US" smtClean="0">
                <a:solidFill>
                  <a:srgbClr val="3D3935"/>
                </a:solidFill>
              </a:rPr>
              <a:pPr/>
              <a:t>‹#›</a:t>
            </a:fld>
            <a:endParaRPr lang="en-US">
              <a:solidFill>
                <a:srgbClr val="3D3935"/>
              </a:solidFill>
            </a:endParaRPr>
          </a:p>
        </p:txBody>
      </p:sp>
    </p:spTree>
    <p:extLst>
      <p:ext uri="{BB962C8B-B14F-4D97-AF65-F5344CB8AC3E}">
        <p14:creationId xmlns:p14="http://schemas.microsoft.com/office/powerpoint/2010/main" val="51155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369332"/>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8" name="Footer Placeholder 7"/>
          <p:cNvSpPr>
            <a:spLocks noGrp="1"/>
          </p:cNvSpPr>
          <p:nvPr>
            <p:ph type="ftr" sz="quarter" idx="11"/>
          </p:nvPr>
        </p:nvSpPr>
        <p:spPr/>
        <p:txBody>
          <a:bodyPr/>
          <a:lstStyle/>
          <a:p>
            <a:endParaRPr lang="en-AU">
              <a:solidFill>
                <a:srgbClr val="3D3935"/>
              </a:solidFill>
            </a:endParaRPr>
          </a:p>
        </p:txBody>
      </p:sp>
      <p:sp>
        <p:nvSpPr>
          <p:cNvPr id="9" name="Slide Number Placeholder 8"/>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28751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5" name="Footer Placeholder 4"/>
          <p:cNvSpPr>
            <a:spLocks noGrp="1"/>
          </p:cNvSpPr>
          <p:nvPr>
            <p:ph type="ftr" sz="quarter" idx="11"/>
          </p:nvPr>
        </p:nvSpPr>
        <p:spPr/>
        <p:txBody>
          <a:bodyPr/>
          <a:lstStyle/>
          <a:p>
            <a:endParaRPr lang="en-AU">
              <a:solidFill>
                <a:srgbClr val="3D3935"/>
              </a:solidFill>
            </a:endParaRPr>
          </a:p>
        </p:txBody>
      </p:sp>
      <p:sp>
        <p:nvSpPr>
          <p:cNvPr id="6" name="Slide Number Placeholder 5"/>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328310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CE103D-72A5-40F4-AB90-8C36DD8DC2B7}" type="datetimeFigureOut">
              <a:rPr lang="en-AU" smtClean="0">
                <a:solidFill>
                  <a:srgbClr val="3D3935"/>
                </a:solidFill>
              </a:rPr>
              <a:pPr/>
              <a:t>20/04/2017</a:t>
            </a:fld>
            <a:endParaRPr lang="en-AU">
              <a:solidFill>
                <a:srgbClr val="3D3935"/>
              </a:solidFill>
            </a:endParaRPr>
          </a:p>
        </p:txBody>
      </p:sp>
      <p:sp>
        <p:nvSpPr>
          <p:cNvPr id="6" name="Footer Placeholder 5"/>
          <p:cNvSpPr>
            <a:spLocks noGrp="1"/>
          </p:cNvSpPr>
          <p:nvPr>
            <p:ph type="ftr" sz="quarter" idx="11"/>
          </p:nvPr>
        </p:nvSpPr>
        <p:spPr/>
        <p:txBody>
          <a:bodyPr/>
          <a:lstStyle/>
          <a:p>
            <a:endParaRPr lang="en-AU">
              <a:solidFill>
                <a:srgbClr val="3D3935"/>
              </a:solidFill>
            </a:endParaRPr>
          </a:p>
        </p:txBody>
      </p:sp>
      <p:sp>
        <p:nvSpPr>
          <p:cNvPr id="7" name="Slide Number Placeholder 6"/>
          <p:cNvSpPr>
            <a:spLocks noGrp="1"/>
          </p:cNvSpPr>
          <p:nvPr>
            <p:ph type="sldNum" sz="quarter" idx="12"/>
          </p:nvPr>
        </p:nvSpPr>
        <p:spPr/>
        <p:txBody>
          <a:bodyPr/>
          <a:lstStyle/>
          <a:p>
            <a:fld id="{7CAAAC7D-45A1-4174-8B9E-6F4951F0EFD5}" type="slidenum">
              <a:rPr lang="en-AU" smtClean="0">
                <a:solidFill>
                  <a:srgbClr val="3D3935"/>
                </a:solidFill>
              </a:rPr>
              <a:pPr/>
              <a:t>‹#›</a:t>
            </a:fld>
            <a:endParaRPr lang="en-AU">
              <a:solidFill>
                <a:srgbClr val="3D3935"/>
              </a:solidFill>
            </a:endParaRPr>
          </a:p>
        </p:txBody>
      </p:sp>
    </p:spTree>
    <p:extLst>
      <p:ext uri="{BB962C8B-B14F-4D97-AF65-F5344CB8AC3E}">
        <p14:creationId xmlns:p14="http://schemas.microsoft.com/office/powerpoint/2010/main" val="305659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5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7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85799"/>
            <a:ext cx="10983384"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9206307" y="6252311"/>
            <a:ext cx="1425892" cy="365125"/>
          </a:xfrm>
          <a:prstGeom prst="rect">
            <a:avLst/>
          </a:prstGeom>
        </p:spPr>
        <p:txBody>
          <a:bodyPr vert="horz" lIns="91440" tIns="45720" rIns="91440" bIns="45720" rtlCol="0" anchor="ctr"/>
          <a:lstStyle>
            <a:lvl1pPr algn="r">
              <a:defRPr sz="1067" b="1">
                <a:solidFill>
                  <a:schemeClr val="tx2"/>
                </a:solidFill>
              </a:defRPr>
            </a:lvl1pPr>
          </a:lstStyle>
          <a:p>
            <a:pPr defTabSz="609585"/>
            <a:fld id="{61DF040F-2D87-4560-BEAD-DA1D86529B4E}" type="datetime1">
              <a:rPr lang="en-AU" smtClean="0">
                <a:solidFill>
                  <a:srgbClr val="3D3935"/>
                </a:solidFill>
              </a:rPr>
              <a:pPr defTabSz="609585"/>
              <a:t>20/04/2017</a:t>
            </a:fld>
            <a:endParaRPr lang="en-US" dirty="0">
              <a:solidFill>
                <a:srgbClr val="3D3935"/>
              </a:solidFill>
            </a:endParaRPr>
          </a:p>
        </p:txBody>
      </p:sp>
      <p:sp>
        <p:nvSpPr>
          <p:cNvPr id="5" name="Footer Placeholder 4"/>
          <p:cNvSpPr>
            <a:spLocks noGrp="1"/>
          </p:cNvSpPr>
          <p:nvPr>
            <p:ph type="ftr" sz="quarter" idx="3"/>
          </p:nvPr>
        </p:nvSpPr>
        <p:spPr>
          <a:xfrm>
            <a:off x="609600" y="6252311"/>
            <a:ext cx="8013005" cy="365125"/>
          </a:xfrm>
          <a:prstGeom prst="rect">
            <a:avLst/>
          </a:prstGeom>
        </p:spPr>
        <p:txBody>
          <a:bodyPr vert="horz" lIns="0" tIns="45720" rIns="0" bIns="45720" rtlCol="0" anchor="ctr"/>
          <a:lstStyle>
            <a:lvl1pPr algn="l">
              <a:defRPr sz="1067" b="1">
                <a:solidFill>
                  <a:schemeClr val="tx2"/>
                </a:solidFill>
              </a:defRPr>
            </a:lvl1pPr>
          </a:lstStyle>
          <a:p>
            <a:pPr defTabSz="609585"/>
            <a:r>
              <a:rPr lang="en-US">
                <a:solidFill>
                  <a:srgbClr val="3D3935"/>
                </a:solidFill>
              </a:rPr>
              <a:t>China-Australia Free Trade Agreement </a:t>
            </a:r>
            <a:endParaRPr lang="en-US" dirty="0">
              <a:solidFill>
                <a:srgbClr val="3D3935"/>
              </a:solidFill>
            </a:endParaRPr>
          </a:p>
        </p:txBody>
      </p:sp>
      <p:sp>
        <p:nvSpPr>
          <p:cNvPr id="6" name="Slide Number Placeholder 5"/>
          <p:cNvSpPr>
            <a:spLocks noGrp="1"/>
          </p:cNvSpPr>
          <p:nvPr>
            <p:ph type="sldNum" sz="quarter" idx="4"/>
          </p:nvPr>
        </p:nvSpPr>
        <p:spPr>
          <a:xfrm>
            <a:off x="10784035" y="6252311"/>
            <a:ext cx="798364" cy="365125"/>
          </a:xfrm>
          <a:prstGeom prst="rect">
            <a:avLst/>
          </a:prstGeom>
        </p:spPr>
        <p:txBody>
          <a:bodyPr vert="horz" lIns="0" tIns="45720" rIns="0" bIns="45720" rtlCol="0" anchor="ctr"/>
          <a:lstStyle>
            <a:lvl1pPr algn="r">
              <a:defRPr sz="1067" b="1">
                <a:solidFill>
                  <a:schemeClr val="tx2"/>
                </a:solidFill>
              </a:defRPr>
            </a:lvl1pPr>
          </a:lstStyle>
          <a:p>
            <a:pPr defTabSz="609585"/>
            <a:fld id="{33F5C89C-23BF-C240-B1B3-77621ADD9D70}" type="slidenum">
              <a:rPr lang="en-US" smtClean="0">
                <a:solidFill>
                  <a:srgbClr val="3D3935"/>
                </a:solidFill>
              </a:rPr>
              <a:pPr defTabSz="609585"/>
              <a:t>‹#›</a:t>
            </a:fld>
            <a:endParaRPr lang="en-US" dirty="0">
              <a:solidFill>
                <a:srgbClr val="3D3935"/>
              </a:solidFill>
            </a:endParaRPr>
          </a:p>
        </p:txBody>
      </p:sp>
    </p:spTree>
    <p:extLst>
      <p:ext uri="{BB962C8B-B14F-4D97-AF65-F5344CB8AC3E}">
        <p14:creationId xmlns:p14="http://schemas.microsoft.com/office/powerpoint/2010/main" val="1033751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09585" rtl="0" eaLnBrk="1" latinLnBrk="0" hangingPunct="1">
        <a:lnSpc>
          <a:spcPct val="90000"/>
        </a:lnSpc>
        <a:spcBef>
          <a:spcPct val="0"/>
        </a:spcBef>
        <a:buNone/>
        <a:defRPr sz="2667" kern="1200">
          <a:solidFill>
            <a:schemeClr val="accent3"/>
          </a:solidFill>
          <a:latin typeface="+mj-lt"/>
          <a:ea typeface="+mj-ea"/>
          <a:cs typeface="+mj-cs"/>
        </a:defRPr>
      </a:lvl1pPr>
    </p:titleStyle>
    <p:bodyStyle>
      <a:lvl1pPr marL="457189" indent="-457189" algn="l" defTabSz="609585" rtl="0" eaLnBrk="1" latinLnBrk="0" hangingPunct="1">
        <a:spcBef>
          <a:spcPct val="20000"/>
        </a:spcBef>
        <a:buClr>
          <a:schemeClr val="accent3"/>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3"/>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3"/>
        </a:buClr>
        <a:buFont typeface="Arial"/>
        <a:buChar char="•"/>
        <a:defRPr sz="2667" kern="1200">
          <a:solidFill>
            <a:srgbClr val="3D3935"/>
          </a:solidFill>
          <a:latin typeface="+mn-lt"/>
          <a:ea typeface="+mn-ea"/>
          <a:cs typeface="+mn-cs"/>
        </a:defRPr>
      </a:lvl3pPr>
      <a:lvl4pPr marL="2133547" indent="-304792" algn="l" defTabSz="609585" rtl="0" eaLnBrk="1" latinLnBrk="0" hangingPunct="1">
        <a:spcBef>
          <a:spcPct val="20000"/>
        </a:spcBef>
        <a:buClr>
          <a:schemeClr val="accent3"/>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3"/>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7">
          <p15:clr>
            <a:srgbClr val="F26B43"/>
          </p15:clr>
        </p15:guide>
        <p15:guide id="5" orient="horz" pos="3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85799"/>
            <a:ext cx="10983384"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9206307" y="6252311"/>
            <a:ext cx="1425892" cy="365125"/>
          </a:xfrm>
          <a:prstGeom prst="rect">
            <a:avLst/>
          </a:prstGeom>
        </p:spPr>
        <p:txBody>
          <a:bodyPr vert="horz" lIns="91440" tIns="45720" rIns="91440" bIns="45720" rtlCol="0" anchor="ctr"/>
          <a:lstStyle>
            <a:lvl1pPr algn="r">
              <a:defRPr sz="1067" b="1">
                <a:solidFill>
                  <a:schemeClr val="tx2"/>
                </a:solidFill>
              </a:defRPr>
            </a:lvl1pPr>
          </a:lstStyle>
          <a:p>
            <a:pPr defTabSz="609585"/>
            <a:fld id="{61DF040F-2D87-4560-BEAD-DA1D86529B4E}" type="datetime1">
              <a:rPr lang="en-AU" smtClean="0">
                <a:solidFill>
                  <a:srgbClr val="3D3935"/>
                </a:solidFill>
              </a:rPr>
              <a:pPr defTabSz="609585"/>
              <a:t>20/04/2017</a:t>
            </a:fld>
            <a:endParaRPr lang="en-US" dirty="0">
              <a:solidFill>
                <a:srgbClr val="3D3935"/>
              </a:solidFill>
            </a:endParaRPr>
          </a:p>
        </p:txBody>
      </p:sp>
      <p:sp>
        <p:nvSpPr>
          <p:cNvPr id="5" name="Footer Placeholder 4"/>
          <p:cNvSpPr>
            <a:spLocks noGrp="1"/>
          </p:cNvSpPr>
          <p:nvPr>
            <p:ph type="ftr" sz="quarter" idx="3"/>
          </p:nvPr>
        </p:nvSpPr>
        <p:spPr>
          <a:xfrm>
            <a:off x="609600" y="6252311"/>
            <a:ext cx="8013005" cy="365125"/>
          </a:xfrm>
          <a:prstGeom prst="rect">
            <a:avLst/>
          </a:prstGeom>
        </p:spPr>
        <p:txBody>
          <a:bodyPr vert="horz" lIns="0" tIns="45720" rIns="0" bIns="45720" rtlCol="0" anchor="ctr"/>
          <a:lstStyle>
            <a:lvl1pPr algn="l">
              <a:defRPr sz="1067" b="1">
                <a:solidFill>
                  <a:schemeClr val="tx2"/>
                </a:solidFill>
              </a:defRPr>
            </a:lvl1pPr>
          </a:lstStyle>
          <a:p>
            <a:pPr defTabSz="609585"/>
            <a:r>
              <a:rPr lang="en-US">
                <a:solidFill>
                  <a:srgbClr val="3D3935"/>
                </a:solidFill>
              </a:rPr>
              <a:t>China-Australia Free Trade Agreement </a:t>
            </a:r>
            <a:endParaRPr lang="en-US" dirty="0">
              <a:solidFill>
                <a:srgbClr val="3D3935"/>
              </a:solidFill>
            </a:endParaRPr>
          </a:p>
        </p:txBody>
      </p:sp>
      <p:sp>
        <p:nvSpPr>
          <p:cNvPr id="6" name="Slide Number Placeholder 5"/>
          <p:cNvSpPr>
            <a:spLocks noGrp="1"/>
          </p:cNvSpPr>
          <p:nvPr>
            <p:ph type="sldNum" sz="quarter" idx="4"/>
          </p:nvPr>
        </p:nvSpPr>
        <p:spPr>
          <a:xfrm>
            <a:off x="10784035" y="6252311"/>
            <a:ext cx="798364" cy="365125"/>
          </a:xfrm>
          <a:prstGeom prst="rect">
            <a:avLst/>
          </a:prstGeom>
        </p:spPr>
        <p:txBody>
          <a:bodyPr vert="horz" lIns="0" tIns="45720" rIns="0" bIns="45720" rtlCol="0" anchor="ctr"/>
          <a:lstStyle>
            <a:lvl1pPr algn="r">
              <a:defRPr sz="1067" b="1">
                <a:solidFill>
                  <a:schemeClr val="tx2"/>
                </a:solidFill>
              </a:defRPr>
            </a:lvl1pPr>
          </a:lstStyle>
          <a:p>
            <a:pPr defTabSz="609585"/>
            <a:fld id="{33F5C89C-23BF-C240-B1B3-77621ADD9D70}" type="slidenum">
              <a:rPr lang="en-US" smtClean="0">
                <a:solidFill>
                  <a:srgbClr val="3D3935"/>
                </a:solidFill>
              </a:rPr>
              <a:pPr defTabSz="609585"/>
              <a:t>‹#›</a:t>
            </a:fld>
            <a:endParaRPr lang="en-US" dirty="0">
              <a:solidFill>
                <a:srgbClr val="3D3935"/>
              </a:solidFill>
            </a:endParaRPr>
          </a:p>
        </p:txBody>
      </p:sp>
    </p:spTree>
    <p:extLst>
      <p:ext uri="{BB962C8B-B14F-4D97-AF65-F5344CB8AC3E}">
        <p14:creationId xmlns:p14="http://schemas.microsoft.com/office/powerpoint/2010/main" val="40750573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09585" rtl="0" eaLnBrk="1" latinLnBrk="0" hangingPunct="1">
        <a:lnSpc>
          <a:spcPct val="90000"/>
        </a:lnSpc>
        <a:spcBef>
          <a:spcPct val="0"/>
        </a:spcBef>
        <a:buNone/>
        <a:defRPr sz="2667" kern="1200">
          <a:solidFill>
            <a:schemeClr val="accent3"/>
          </a:solidFill>
          <a:latin typeface="+mj-lt"/>
          <a:ea typeface="+mj-ea"/>
          <a:cs typeface="+mj-cs"/>
        </a:defRPr>
      </a:lvl1pPr>
    </p:titleStyle>
    <p:bodyStyle>
      <a:lvl1pPr marL="457189" indent="-457189" algn="l" defTabSz="609585" rtl="0" eaLnBrk="1" latinLnBrk="0" hangingPunct="1">
        <a:spcBef>
          <a:spcPct val="20000"/>
        </a:spcBef>
        <a:buClr>
          <a:schemeClr val="accent3"/>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3"/>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3"/>
        </a:buClr>
        <a:buFont typeface="Arial"/>
        <a:buChar char="•"/>
        <a:defRPr sz="2667" kern="1200">
          <a:solidFill>
            <a:srgbClr val="3D3935"/>
          </a:solidFill>
          <a:latin typeface="+mn-lt"/>
          <a:ea typeface="+mn-ea"/>
          <a:cs typeface="+mn-cs"/>
        </a:defRPr>
      </a:lvl3pPr>
      <a:lvl4pPr marL="2133547" indent="-304792" algn="l" defTabSz="609585" rtl="0" eaLnBrk="1" latinLnBrk="0" hangingPunct="1">
        <a:spcBef>
          <a:spcPct val="20000"/>
        </a:spcBef>
        <a:buClr>
          <a:schemeClr val="accent3"/>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3"/>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7">
          <p15:clr>
            <a:srgbClr val="F26B43"/>
          </p15:clr>
        </p15:guide>
        <p15:guide id="5" orient="horz" pos="3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rotWithShape="1">
          <a:blip r:embed="rId3">
            <a:extLst>
              <a:ext uri="{28A0092B-C50C-407E-A947-70E740481C1C}">
                <a14:useLocalDpi xmlns:a14="http://schemas.microsoft.com/office/drawing/2010/main" val="0"/>
              </a:ext>
            </a:extLst>
          </a:blip>
          <a:srcRect l="32226" t="2978" b="1055"/>
          <a:stretch/>
        </p:blipFill>
        <p:spPr>
          <a:xfrm>
            <a:off x="1" y="0"/>
            <a:ext cx="7270489" cy="6858000"/>
          </a:xfrm>
          <a:prstGeom prst="rect">
            <a:avLst/>
          </a:prstGeom>
        </p:spPr>
      </p:pic>
      <p:sp>
        <p:nvSpPr>
          <p:cNvPr id="50" name="Freeform 49"/>
          <p:cNvSpPr/>
          <p:nvPr/>
        </p:nvSpPr>
        <p:spPr>
          <a:xfrm>
            <a:off x="-12700" y="-6096"/>
            <a:ext cx="2512885" cy="4975083"/>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51" name="Freeform 50"/>
          <p:cNvSpPr/>
          <p:nvPr/>
        </p:nvSpPr>
        <p:spPr>
          <a:xfrm>
            <a:off x="409215" y="-6096"/>
            <a:ext cx="11795487" cy="6864096"/>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dirty="0">
              <a:solidFill>
                <a:prstClr val="white"/>
              </a:solidFill>
            </a:endParaRPr>
          </a:p>
        </p:txBody>
      </p:sp>
      <p:pic>
        <p:nvPicPr>
          <p:cNvPr id="245" name="Picture 244"/>
          <p:cNvPicPr>
            <a:picLocks noChangeAspect="1"/>
          </p:cNvPicPr>
          <p:nvPr/>
        </p:nvPicPr>
        <p:blipFill>
          <a:blip r:embed="rId4"/>
          <a:stretch>
            <a:fillRect/>
          </a:stretch>
        </p:blipFill>
        <p:spPr>
          <a:xfrm>
            <a:off x="8585202" y="5365729"/>
            <a:ext cx="3111137" cy="950071"/>
          </a:xfrm>
          <a:prstGeom prst="rect">
            <a:avLst/>
          </a:prstGeom>
        </p:spPr>
      </p:pic>
      <p:sp>
        <p:nvSpPr>
          <p:cNvPr id="6" name="Freeform 5"/>
          <p:cNvSpPr>
            <a:spLocks/>
          </p:cNvSpPr>
          <p:nvPr/>
        </p:nvSpPr>
        <p:spPr bwMode="auto">
          <a:xfrm>
            <a:off x="747621" y="-6095"/>
            <a:ext cx="6784281" cy="6932737"/>
          </a:xfrm>
          <a:custGeom>
            <a:avLst/>
            <a:gdLst>
              <a:gd name="T0" fmla="*/ 0 w 1603"/>
              <a:gd name="T1" fmla="*/ 1638 h 1638"/>
              <a:gd name="T2" fmla="*/ 295 w 1603"/>
              <a:gd name="T3" fmla="*/ 1555 h 1638"/>
              <a:gd name="T4" fmla="*/ 418 w 1603"/>
              <a:gd name="T5" fmla="*/ 1455 h 1638"/>
              <a:gd name="T6" fmla="*/ 1084 w 1603"/>
              <a:gd name="T7" fmla="*/ 404 h 1638"/>
              <a:gd name="T8" fmla="*/ 1163 w 1603"/>
              <a:gd name="T9" fmla="*/ 193 h 1638"/>
              <a:gd name="T10" fmla="*/ 1091 w 1603"/>
              <a:gd name="T11" fmla="*/ 0 h 1638"/>
              <a:gd name="T12" fmla="*/ 1428 w 1603"/>
              <a:gd name="T13" fmla="*/ 0 h 1638"/>
              <a:gd name="T14" fmla="*/ 1583 w 1603"/>
              <a:gd name="T15" fmla="*/ 345 h 1638"/>
              <a:gd name="T16" fmla="*/ 1474 w 1603"/>
              <a:gd name="T17" fmla="*/ 758 h 1638"/>
              <a:gd name="T18" fmla="*/ 916 w 1603"/>
              <a:gd name="T19" fmla="*/ 1638 h 1638"/>
              <a:gd name="T20" fmla="*/ 0 w 1603"/>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3"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428" y="0"/>
                  <a:pt x="1428" y="0"/>
                  <a:pt x="1428" y="0"/>
                </a:cubicBezTo>
                <a:cubicBezTo>
                  <a:pt x="1428" y="0"/>
                  <a:pt x="1563" y="199"/>
                  <a:pt x="1583" y="345"/>
                </a:cubicBezTo>
                <a:cubicBezTo>
                  <a:pt x="1603" y="491"/>
                  <a:pt x="1570" y="612"/>
                  <a:pt x="1474" y="758"/>
                </a:cubicBezTo>
                <a:cubicBezTo>
                  <a:pt x="1381" y="900"/>
                  <a:pt x="916" y="1638"/>
                  <a:pt x="916" y="1638"/>
                </a:cubicBezTo>
                <a:lnTo>
                  <a:pt x="0" y="1638"/>
                </a:lnTo>
                <a:close/>
              </a:path>
            </a:pathLst>
          </a:custGeom>
          <a:solidFill>
            <a:schemeClr val="accent3"/>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7" name="Freeform 6"/>
          <p:cNvSpPr>
            <a:spLocks/>
          </p:cNvSpPr>
          <p:nvPr/>
        </p:nvSpPr>
        <p:spPr bwMode="auto">
          <a:xfrm>
            <a:off x="747621" y="-6095"/>
            <a:ext cx="5455327" cy="6932737"/>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9" name="Freeform 8"/>
          <p:cNvSpPr>
            <a:spLocks/>
          </p:cNvSpPr>
          <p:nvPr/>
        </p:nvSpPr>
        <p:spPr bwMode="auto">
          <a:xfrm>
            <a:off x="883556" y="-6095"/>
            <a:ext cx="1633021" cy="2614980"/>
          </a:xfrm>
          <a:custGeom>
            <a:avLst/>
            <a:gdLst>
              <a:gd name="T0" fmla="*/ 294 w 386"/>
              <a:gd name="T1" fmla="*/ 0 h 618"/>
              <a:gd name="T2" fmla="*/ 332 w 386"/>
              <a:gd name="T3" fmla="*/ 58 h 618"/>
              <a:gd name="T4" fmla="*/ 385 w 386"/>
              <a:gd name="T5" fmla="*/ 204 h 618"/>
              <a:gd name="T6" fmla="*/ 368 w 386"/>
              <a:gd name="T7" fmla="*/ 282 h 618"/>
              <a:gd name="T8" fmla="*/ 163 w 386"/>
              <a:gd name="T9" fmla="*/ 603 h 618"/>
              <a:gd name="T10" fmla="*/ 192 w 386"/>
              <a:gd name="T11" fmla="*/ 330 h 618"/>
              <a:gd name="T12" fmla="*/ 0 w 386"/>
              <a:gd name="T13" fmla="*/ 0 h 618"/>
              <a:gd name="T14" fmla="*/ 294 w 386"/>
              <a:gd name="T15" fmla="*/ 0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618">
                <a:moveTo>
                  <a:pt x="294" y="0"/>
                </a:moveTo>
                <a:cubicBezTo>
                  <a:pt x="294" y="0"/>
                  <a:pt x="313" y="28"/>
                  <a:pt x="332" y="58"/>
                </a:cubicBezTo>
                <a:cubicBezTo>
                  <a:pt x="358" y="100"/>
                  <a:pt x="386" y="148"/>
                  <a:pt x="385" y="204"/>
                </a:cubicBezTo>
                <a:cubicBezTo>
                  <a:pt x="384" y="224"/>
                  <a:pt x="381" y="258"/>
                  <a:pt x="368" y="282"/>
                </a:cubicBezTo>
                <a:cubicBezTo>
                  <a:pt x="335" y="346"/>
                  <a:pt x="257" y="458"/>
                  <a:pt x="163" y="603"/>
                </a:cubicBezTo>
                <a:cubicBezTo>
                  <a:pt x="153" y="618"/>
                  <a:pt x="242" y="491"/>
                  <a:pt x="192" y="330"/>
                </a:cubicBezTo>
                <a:cubicBezTo>
                  <a:pt x="157" y="214"/>
                  <a:pt x="92" y="146"/>
                  <a:pt x="0" y="0"/>
                </a:cubicBezTo>
                <a:lnTo>
                  <a:pt x="294" y="0"/>
                </a:lnTo>
                <a:close/>
              </a:path>
            </a:pathLst>
          </a:custGeom>
          <a:solidFill>
            <a:schemeClr val="accent3"/>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729581" y="-6096"/>
            <a:ext cx="786999" cy="1602615"/>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46" name="Title 1"/>
          <p:cNvSpPr txBox="1">
            <a:spLocks/>
          </p:cNvSpPr>
          <p:nvPr/>
        </p:nvSpPr>
        <p:spPr>
          <a:xfrm>
            <a:off x="6231710" y="1338222"/>
            <a:ext cx="5486399" cy="637097"/>
          </a:xfrm>
          <a:prstGeom prst="rect">
            <a:avLst/>
          </a:prstGeom>
        </p:spPr>
        <p:txBody>
          <a:bodyPr wrap="square" lIns="0" rIns="0" bIns="0" anchor="b" anchorCtr="0">
            <a:spAutoFit/>
          </a:bodyPr>
          <a:lstStyle>
            <a:lvl1pPr algn="r" defTabSz="457200" rtl="0" eaLnBrk="1" latinLnBrk="0" hangingPunct="1">
              <a:lnSpc>
                <a:spcPct val="80000"/>
              </a:lnSpc>
              <a:spcBef>
                <a:spcPts val="0"/>
              </a:spcBef>
              <a:buNone/>
              <a:defRPr sz="3200" b="0" kern="1200" cap="none">
                <a:solidFill>
                  <a:schemeClr val="bg1"/>
                </a:solidFill>
                <a:latin typeface="+mj-lt"/>
                <a:ea typeface="+mj-ea"/>
                <a:cs typeface="+mj-cs"/>
              </a:defRPr>
            </a:lvl1pPr>
          </a:lstStyle>
          <a:p>
            <a:r>
              <a:rPr lang="zh-CN" altLang="en-US" sz="4800" dirty="0">
                <a:solidFill>
                  <a:srgbClr val="F58400"/>
                </a:solidFill>
              </a:rPr>
              <a:t>中澳自由贸易协定</a:t>
            </a:r>
          </a:p>
        </p:txBody>
      </p:sp>
      <p:sp>
        <p:nvSpPr>
          <p:cNvPr id="47" name="Text Placeholder 2"/>
          <p:cNvSpPr txBox="1">
            <a:spLocks/>
          </p:cNvSpPr>
          <p:nvPr/>
        </p:nvSpPr>
        <p:spPr>
          <a:xfrm>
            <a:off x="4689495" y="3217196"/>
            <a:ext cx="7393647" cy="443198"/>
          </a:xfrm>
          <a:prstGeom prst="rect">
            <a:avLst/>
          </a:prstGeom>
        </p:spPr>
        <p:txBody>
          <a:bodyPr wrap="square" lIns="0" tIns="0" rIns="0" bIns="0" anchor="t" anchorCtr="0">
            <a:spAutoFit/>
          </a:bodyPr>
          <a:lstStyle>
            <a:lvl1pPr marL="0" indent="0" algn="r" defTabSz="457200" rtl="0" eaLnBrk="1" latinLnBrk="0" hangingPunct="1">
              <a:lnSpc>
                <a:spcPct val="90000"/>
              </a:lnSpc>
              <a:spcBef>
                <a:spcPts val="0"/>
              </a:spcBef>
              <a:buClr>
                <a:schemeClr val="accent3"/>
              </a:buClr>
              <a:buFont typeface="Arial"/>
              <a:buNone/>
              <a:defRPr sz="1400" b="0" kern="1200">
                <a:solidFill>
                  <a:schemeClr val="bg1"/>
                </a:solidFill>
                <a:latin typeface="+mn-lt"/>
                <a:ea typeface="+mn-ea"/>
                <a:cs typeface="+mn-cs"/>
              </a:defRPr>
            </a:lvl1pPr>
            <a:lvl2pPr marL="457200" indent="0" algn="l" defTabSz="45720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3"/>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3"/>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3"/>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rgbClr val="E35205"/>
              </a:buClr>
            </a:pPr>
            <a:r>
              <a:rPr lang="zh-CN" altLang="en-US" sz="3200" dirty="0">
                <a:solidFill>
                  <a:srgbClr val="3D3935"/>
                </a:solidFill>
              </a:rPr>
              <a:t>澳大利亚国际游艇行业出口协会交流午餐</a:t>
            </a:r>
            <a:endParaRPr lang="en-AU" sz="3200" dirty="0">
              <a:solidFill>
                <a:srgbClr val="3D3935"/>
              </a:solidFill>
            </a:endParaRPr>
          </a:p>
        </p:txBody>
      </p:sp>
      <p:grpSp>
        <p:nvGrpSpPr>
          <p:cNvPr id="48" name="Group 47"/>
          <p:cNvGrpSpPr/>
          <p:nvPr/>
        </p:nvGrpSpPr>
        <p:grpSpPr>
          <a:xfrm>
            <a:off x="1750483" y="3667707"/>
            <a:ext cx="3932768" cy="1837779"/>
            <a:chOff x="1169987" y="2598380"/>
            <a:chExt cx="2949576" cy="1378334"/>
          </a:xfrm>
          <a:solidFill>
            <a:schemeClr val="bg1"/>
          </a:solidFill>
        </p:grpSpPr>
        <p:sp>
          <p:nvSpPr>
            <p:cNvPr id="49" name="Freeform 48"/>
            <p:cNvSpPr>
              <a:spLocks/>
            </p:cNvSpPr>
            <p:nvPr/>
          </p:nvSpPr>
          <p:spPr bwMode="auto">
            <a:xfrm>
              <a:off x="1186593" y="2598380"/>
              <a:ext cx="298910" cy="451132"/>
            </a:xfrm>
            <a:custGeom>
              <a:avLst/>
              <a:gdLst>
                <a:gd name="T0" fmla="*/ 0 w 91"/>
                <a:gd name="T1" fmla="*/ 68 h 137"/>
                <a:gd name="T2" fmla="*/ 62 w 91"/>
                <a:gd name="T3" fmla="*/ 0 h 137"/>
                <a:gd name="T4" fmla="*/ 86 w 91"/>
                <a:gd name="T5" fmla="*/ 5 h 137"/>
                <a:gd name="T6" fmla="*/ 90 w 91"/>
                <a:gd name="T7" fmla="*/ 10 h 137"/>
                <a:gd name="T8" fmla="*/ 90 w 91"/>
                <a:gd name="T9" fmla="*/ 28 h 137"/>
                <a:gd name="T10" fmla="*/ 84 w 91"/>
                <a:gd name="T11" fmla="*/ 32 h 137"/>
                <a:gd name="T12" fmla="*/ 69 w 91"/>
                <a:gd name="T13" fmla="*/ 30 h 137"/>
                <a:gd name="T14" fmla="*/ 36 w 91"/>
                <a:gd name="T15" fmla="*/ 69 h 137"/>
                <a:gd name="T16" fmla="*/ 71 w 91"/>
                <a:gd name="T17" fmla="*/ 107 h 137"/>
                <a:gd name="T18" fmla="*/ 85 w 91"/>
                <a:gd name="T19" fmla="*/ 105 h 137"/>
                <a:gd name="T20" fmla="*/ 91 w 91"/>
                <a:gd name="T21" fmla="*/ 109 h 137"/>
                <a:gd name="T22" fmla="*/ 91 w 91"/>
                <a:gd name="T23" fmla="*/ 128 h 137"/>
                <a:gd name="T24" fmla="*/ 87 w 91"/>
                <a:gd name="T25" fmla="*/ 133 h 137"/>
                <a:gd name="T26" fmla="*/ 63 w 91"/>
                <a:gd name="T27" fmla="*/ 137 h 137"/>
                <a:gd name="T28" fmla="*/ 0 w 91"/>
                <a:gd name="T2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37">
                  <a:moveTo>
                    <a:pt x="0" y="68"/>
                  </a:moveTo>
                  <a:cubicBezTo>
                    <a:pt x="0" y="30"/>
                    <a:pt x="23" y="0"/>
                    <a:pt x="62" y="0"/>
                  </a:cubicBezTo>
                  <a:cubicBezTo>
                    <a:pt x="70" y="0"/>
                    <a:pt x="79" y="2"/>
                    <a:pt x="86" y="5"/>
                  </a:cubicBezTo>
                  <a:cubicBezTo>
                    <a:pt x="89" y="6"/>
                    <a:pt x="90" y="8"/>
                    <a:pt x="90" y="10"/>
                  </a:cubicBezTo>
                  <a:cubicBezTo>
                    <a:pt x="90" y="28"/>
                    <a:pt x="90" y="28"/>
                    <a:pt x="90" y="28"/>
                  </a:cubicBezTo>
                  <a:cubicBezTo>
                    <a:pt x="90" y="32"/>
                    <a:pt x="87" y="33"/>
                    <a:pt x="84" y="32"/>
                  </a:cubicBezTo>
                  <a:cubicBezTo>
                    <a:pt x="79" y="30"/>
                    <a:pt x="74" y="30"/>
                    <a:pt x="69" y="30"/>
                  </a:cubicBezTo>
                  <a:cubicBezTo>
                    <a:pt x="47" y="30"/>
                    <a:pt x="36" y="47"/>
                    <a:pt x="36" y="69"/>
                  </a:cubicBezTo>
                  <a:cubicBezTo>
                    <a:pt x="36" y="91"/>
                    <a:pt x="47" y="107"/>
                    <a:pt x="71" y="107"/>
                  </a:cubicBezTo>
                  <a:cubicBezTo>
                    <a:pt x="74" y="107"/>
                    <a:pt x="80" y="107"/>
                    <a:pt x="85" y="105"/>
                  </a:cubicBezTo>
                  <a:cubicBezTo>
                    <a:pt x="88" y="104"/>
                    <a:pt x="91" y="105"/>
                    <a:pt x="91" y="109"/>
                  </a:cubicBezTo>
                  <a:cubicBezTo>
                    <a:pt x="91" y="128"/>
                    <a:pt x="91" y="128"/>
                    <a:pt x="91" y="128"/>
                  </a:cubicBezTo>
                  <a:cubicBezTo>
                    <a:pt x="91" y="130"/>
                    <a:pt x="91" y="132"/>
                    <a:pt x="87" y="133"/>
                  </a:cubicBezTo>
                  <a:cubicBezTo>
                    <a:pt x="80" y="136"/>
                    <a:pt x="71" y="137"/>
                    <a:pt x="63" y="137"/>
                  </a:cubicBezTo>
                  <a:cubicBezTo>
                    <a:pt x="22" y="137"/>
                    <a:pt x="0" y="107"/>
                    <a:pt x="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2" name="Freeform 51"/>
            <p:cNvSpPr>
              <a:spLocks/>
            </p:cNvSpPr>
            <p:nvPr/>
          </p:nvSpPr>
          <p:spPr bwMode="auto">
            <a:xfrm>
              <a:off x="1524574" y="2605300"/>
              <a:ext cx="318283" cy="438678"/>
            </a:xfrm>
            <a:custGeom>
              <a:avLst/>
              <a:gdLst>
                <a:gd name="T0" fmla="*/ 64 w 97"/>
                <a:gd name="T1" fmla="*/ 80 h 133"/>
                <a:gd name="T2" fmla="*/ 32 w 97"/>
                <a:gd name="T3" fmla="*/ 80 h 133"/>
                <a:gd name="T4" fmla="*/ 32 w 97"/>
                <a:gd name="T5" fmla="*/ 128 h 133"/>
                <a:gd name="T6" fmla="*/ 28 w 97"/>
                <a:gd name="T7" fmla="*/ 133 h 133"/>
                <a:gd name="T8" fmla="*/ 4 w 97"/>
                <a:gd name="T9" fmla="*/ 133 h 133"/>
                <a:gd name="T10" fmla="*/ 0 w 97"/>
                <a:gd name="T11" fmla="*/ 128 h 133"/>
                <a:gd name="T12" fmla="*/ 0 w 97"/>
                <a:gd name="T13" fmla="*/ 5 h 133"/>
                <a:gd name="T14" fmla="*/ 4 w 97"/>
                <a:gd name="T15" fmla="*/ 0 h 133"/>
                <a:gd name="T16" fmla="*/ 28 w 97"/>
                <a:gd name="T17" fmla="*/ 0 h 133"/>
                <a:gd name="T18" fmla="*/ 32 w 97"/>
                <a:gd name="T19" fmla="*/ 5 h 133"/>
                <a:gd name="T20" fmla="*/ 32 w 97"/>
                <a:gd name="T21" fmla="*/ 52 h 133"/>
                <a:gd name="T22" fmla="*/ 64 w 97"/>
                <a:gd name="T23" fmla="*/ 52 h 133"/>
                <a:gd name="T24" fmla="*/ 64 w 97"/>
                <a:gd name="T25" fmla="*/ 5 h 133"/>
                <a:gd name="T26" fmla="*/ 68 w 97"/>
                <a:gd name="T27" fmla="*/ 0 h 133"/>
                <a:gd name="T28" fmla="*/ 92 w 97"/>
                <a:gd name="T29" fmla="*/ 0 h 133"/>
                <a:gd name="T30" fmla="*/ 97 w 97"/>
                <a:gd name="T31" fmla="*/ 5 h 133"/>
                <a:gd name="T32" fmla="*/ 97 w 97"/>
                <a:gd name="T33" fmla="*/ 128 h 133"/>
                <a:gd name="T34" fmla="*/ 92 w 97"/>
                <a:gd name="T35" fmla="*/ 133 h 133"/>
                <a:gd name="T36" fmla="*/ 68 w 97"/>
                <a:gd name="T37" fmla="*/ 133 h 133"/>
                <a:gd name="T38" fmla="*/ 64 w 97"/>
                <a:gd name="T39" fmla="*/ 128 h 133"/>
                <a:gd name="T40" fmla="*/ 64 w 97"/>
                <a:gd name="T41"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33">
                  <a:moveTo>
                    <a:pt x="64" y="80"/>
                  </a:moveTo>
                  <a:cubicBezTo>
                    <a:pt x="32" y="80"/>
                    <a:pt x="32" y="80"/>
                    <a:pt x="32" y="80"/>
                  </a:cubicBezTo>
                  <a:cubicBezTo>
                    <a:pt x="32" y="128"/>
                    <a:pt x="32" y="128"/>
                    <a:pt x="32" y="128"/>
                  </a:cubicBezTo>
                  <a:cubicBezTo>
                    <a:pt x="32" y="131"/>
                    <a:pt x="30" y="133"/>
                    <a:pt x="28" y="133"/>
                  </a:cubicBezTo>
                  <a:cubicBezTo>
                    <a:pt x="4" y="133"/>
                    <a:pt x="4" y="133"/>
                    <a:pt x="4" y="133"/>
                  </a:cubicBezTo>
                  <a:cubicBezTo>
                    <a:pt x="2" y="133"/>
                    <a:pt x="0" y="131"/>
                    <a:pt x="0" y="128"/>
                  </a:cubicBezTo>
                  <a:cubicBezTo>
                    <a:pt x="0" y="5"/>
                    <a:pt x="0" y="5"/>
                    <a:pt x="0" y="5"/>
                  </a:cubicBezTo>
                  <a:cubicBezTo>
                    <a:pt x="0" y="3"/>
                    <a:pt x="2" y="0"/>
                    <a:pt x="4" y="0"/>
                  </a:cubicBezTo>
                  <a:cubicBezTo>
                    <a:pt x="28" y="0"/>
                    <a:pt x="28" y="0"/>
                    <a:pt x="28" y="0"/>
                  </a:cubicBezTo>
                  <a:cubicBezTo>
                    <a:pt x="30" y="0"/>
                    <a:pt x="32" y="3"/>
                    <a:pt x="32" y="5"/>
                  </a:cubicBezTo>
                  <a:cubicBezTo>
                    <a:pt x="32" y="52"/>
                    <a:pt x="32" y="52"/>
                    <a:pt x="32" y="52"/>
                  </a:cubicBezTo>
                  <a:cubicBezTo>
                    <a:pt x="64" y="52"/>
                    <a:pt x="64" y="52"/>
                    <a:pt x="64" y="52"/>
                  </a:cubicBezTo>
                  <a:cubicBezTo>
                    <a:pt x="64" y="5"/>
                    <a:pt x="64" y="5"/>
                    <a:pt x="64" y="5"/>
                  </a:cubicBezTo>
                  <a:cubicBezTo>
                    <a:pt x="64" y="3"/>
                    <a:pt x="66" y="0"/>
                    <a:pt x="68" y="0"/>
                  </a:cubicBezTo>
                  <a:cubicBezTo>
                    <a:pt x="92" y="0"/>
                    <a:pt x="92" y="0"/>
                    <a:pt x="92" y="0"/>
                  </a:cubicBezTo>
                  <a:cubicBezTo>
                    <a:pt x="95" y="0"/>
                    <a:pt x="97" y="3"/>
                    <a:pt x="97" y="5"/>
                  </a:cubicBezTo>
                  <a:cubicBezTo>
                    <a:pt x="97" y="128"/>
                    <a:pt x="97" y="128"/>
                    <a:pt x="97" y="128"/>
                  </a:cubicBezTo>
                  <a:cubicBezTo>
                    <a:pt x="97" y="131"/>
                    <a:pt x="95" y="133"/>
                    <a:pt x="92" y="133"/>
                  </a:cubicBezTo>
                  <a:cubicBezTo>
                    <a:pt x="68" y="133"/>
                    <a:pt x="68" y="133"/>
                    <a:pt x="68" y="133"/>
                  </a:cubicBezTo>
                  <a:cubicBezTo>
                    <a:pt x="66" y="133"/>
                    <a:pt x="64" y="131"/>
                    <a:pt x="64" y="128"/>
                  </a:cubicBezTo>
                  <a:lnTo>
                    <a:pt x="6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3" name="Freeform 52"/>
            <p:cNvSpPr>
              <a:spLocks/>
            </p:cNvSpPr>
            <p:nvPr/>
          </p:nvSpPr>
          <p:spPr bwMode="auto">
            <a:xfrm>
              <a:off x="1886242" y="2605300"/>
              <a:ext cx="107940" cy="438678"/>
            </a:xfrm>
            <a:custGeom>
              <a:avLst/>
              <a:gdLst>
                <a:gd name="T0" fmla="*/ 0 w 33"/>
                <a:gd name="T1" fmla="*/ 5 h 133"/>
                <a:gd name="T2" fmla="*/ 5 w 33"/>
                <a:gd name="T3" fmla="*/ 0 h 133"/>
                <a:gd name="T4" fmla="*/ 29 w 33"/>
                <a:gd name="T5" fmla="*/ 0 h 133"/>
                <a:gd name="T6" fmla="*/ 33 w 33"/>
                <a:gd name="T7" fmla="*/ 5 h 133"/>
                <a:gd name="T8" fmla="*/ 33 w 33"/>
                <a:gd name="T9" fmla="*/ 128 h 133"/>
                <a:gd name="T10" fmla="*/ 29 w 33"/>
                <a:gd name="T11" fmla="*/ 133 h 133"/>
                <a:gd name="T12" fmla="*/ 5 w 33"/>
                <a:gd name="T13" fmla="*/ 133 h 133"/>
                <a:gd name="T14" fmla="*/ 0 w 33"/>
                <a:gd name="T15" fmla="*/ 128 h 133"/>
                <a:gd name="T16" fmla="*/ 0 w 33"/>
                <a:gd name="T17"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3">
                  <a:moveTo>
                    <a:pt x="0" y="5"/>
                  </a:moveTo>
                  <a:cubicBezTo>
                    <a:pt x="0" y="3"/>
                    <a:pt x="3" y="0"/>
                    <a:pt x="5" y="0"/>
                  </a:cubicBezTo>
                  <a:cubicBezTo>
                    <a:pt x="29" y="0"/>
                    <a:pt x="29" y="0"/>
                    <a:pt x="29" y="0"/>
                  </a:cubicBezTo>
                  <a:cubicBezTo>
                    <a:pt x="31" y="0"/>
                    <a:pt x="33" y="3"/>
                    <a:pt x="33" y="5"/>
                  </a:cubicBezTo>
                  <a:cubicBezTo>
                    <a:pt x="33" y="128"/>
                    <a:pt x="33" y="128"/>
                    <a:pt x="33" y="128"/>
                  </a:cubicBezTo>
                  <a:cubicBezTo>
                    <a:pt x="33" y="131"/>
                    <a:pt x="31" y="133"/>
                    <a:pt x="29" y="133"/>
                  </a:cubicBezTo>
                  <a:cubicBezTo>
                    <a:pt x="5" y="133"/>
                    <a:pt x="5" y="133"/>
                    <a:pt x="5" y="133"/>
                  </a:cubicBezTo>
                  <a:cubicBezTo>
                    <a:pt x="3" y="133"/>
                    <a:pt x="0" y="131"/>
                    <a:pt x="0" y="128"/>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4" name="Freeform 53"/>
            <p:cNvSpPr>
              <a:spLocks/>
            </p:cNvSpPr>
            <p:nvPr/>
          </p:nvSpPr>
          <p:spPr bwMode="auto">
            <a:xfrm>
              <a:off x="2041718" y="2605300"/>
              <a:ext cx="314132" cy="438678"/>
            </a:xfrm>
            <a:custGeom>
              <a:avLst/>
              <a:gdLst>
                <a:gd name="T0" fmla="*/ 66 w 96"/>
                <a:gd name="T1" fmla="*/ 73 h 133"/>
                <a:gd name="T2" fmla="*/ 64 w 96"/>
                <a:gd name="T3" fmla="*/ 5 h 133"/>
                <a:gd name="T4" fmla="*/ 69 w 96"/>
                <a:gd name="T5" fmla="*/ 0 h 133"/>
                <a:gd name="T6" fmla="*/ 92 w 96"/>
                <a:gd name="T7" fmla="*/ 0 h 133"/>
                <a:gd name="T8" fmla="*/ 96 w 96"/>
                <a:gd name="T9" fmla="*/ 5 h 133"/>
                <a:gd name="T10" fmla="*/ 96 w 96"/>
                <a:gd name="T11" fmla="*/ 128 h 133"/>
                <a:gd name="T12" fmla="*/ 91 w 96"/>
                <a:gd name="T13" fmla="*/ 133 h 133"/>
                <a:gd name="T14" fmla="*/ 65 w 96"/>
                <a:gd name="T15" fmla="*/ 133 h 133"/>
                <a:gd name="T16" fmla="*/ 60 w 96"/>
                <a:gd name="T17" fmla="*/ 129 h 133"/>
                <a:gd name="T18" fmla="*/ 31 w 96"/>
                <a:gd name="T19" fmla="*/ 65 h 133"/>
                <a:gd name="T20" fmla="*/ 31 w 96"/>
                <a:gd name="T21" fmla="*/ 65 h 133"/>
                <a:gd name="T22" fmla="*/ 32 w 96"/>
                <a:gd name="T23" fmla="*/ 128 h 133"/>
                <a:gd name="T24" fmla="*/ 28 w 96"/>
                <a:gd name="T25" fmla="*/ 133 h 133"/>
                <a:gd name="T26" fmla="*/ 5 w 96"/>
                <a:gd name="T27" fmla="*/ 133 h 133"/>
                <a:gd name="T28" fmla="*/ 0 w 96"/>
                <a:gd name="T29" fmla="*/ 128 h 133"/>
                <a:gd name="T30" fmla="*/ 0 w 96"/>
                <a:gd name="T31" fmla="*/ 5 h 133"/>
                <a:gd name="T32" fmla="*/ 5 w 96"/>
                <a:gd name="T33" fmla="*/ 0 h 133"/>
                <a:gd name="T34" fmla="*/ 29 w 96"/>
                <a:gd name="T35" fmla="*/ 0 h 133"/>
                <a:gd name="T36" fmla="*/ 35 w 96"/>
                <a:gd name="T37" fmla="*/ 4 h 133"/>
                <a:gd name="T38" fmla="*/ 65 w 96"/>
                <a:gd name="T39" fmla="*/ 73 h 133"/>
                <a:gd name="T40" fmla="*/ 66 w 96"/>
                <a:gd name="T41"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33">
                  <a:moveTo>
                    <a:pt x="66" y="73"/>
                  </a:moveTo>
                  <a:cubicBezTo>
                    <a:pt x="64" y="5"/>
                    <a:pt x="64" y="5"/>
                    <a:pt x="64" y="5"/>
                  </a:cubicBezTo>
                  <a:cubicBezTo>
                    <a:pt x="64" y="3"/>
                    <a:pt x="66" y="0"/>
                    <a:pt x="69" y="0"/>
                  </a:cubicBezTo>
                  <a:cubicBezTo>
                    <a:pt x="92" y="0"/>
                    <a:pt x="92" y="0"/>
                    <a:pt x="92" y="0"/>
                  </a:cubicBezTo>
                  <a:cubicBezTo>
                    <a:pt x="94" y="0"/>
                    <a:pt x="96" y="3"/>
                    <a:pt x="96" y="5"/>
                  </a:cubicBezTo>
                  <a:cubicBezTo>
                    <a:pt x="96" y="128"/>
                    <a:pt x="96" y="128"/>
                    <a:pt x="96" y="128"/>
                  </a:cubicBezTo>
                  <a:cubicBezTo>
                    <a:pt x="96" y="131"/>
                    <a:pt x="94" y="133"/>
                    <a:pt x="91" y="133"/>
                  </a:cubicBezTo>
                  <a:cubicBezTo>
                    <a:pt x="65" y="133"/>
                    <a:pt x="65" y="133"/>
                    <a:pt x="65" y="133"/>
                  </a:cubicBezTo>
                  <a:cubicBezTo>
                    <a:pt x="62" y="133"/>
                    <a:pt x="60" y="132"/>
                    <a:pt x="60" y="129"/>
                  </a:cubicBezTo>
                  <a:cubicBezTo>
                    <a:pt x="31" y="65"/>
                    <a:pt x="31" y="65"/>
                    <a:pt x="31" y="65"/>
                  </a:cubicBezTo>
                  <a:cubicBezTo>
                    <a:pt x="31" y="65"/>
                    <a:pt x="31" y="65"/>
                    <a:pt x="31" y="65"/>
                  </a:cubicBezTo>
                  <a:cubicBezTo>
                    <a:pt x="32" y="128"/>
                    <a:pt x="32" y="128"/>
                    <a:pt x="32" y="128"/>
                  </a:cubicBezTo>
                  <a:cubicBezTo>
                    <a:pt x="32" y="131"/>
                    <a:pt x="30" y="133"/>
                    <a:pt x="28" y="133"/>
                  </a:cubicBezTo>
                  <a:cubicBezTo>
                    <a:pt x="5" y="133"/>
                    <a:pt x="5" y="133"/>
                    <a:pt x="5" y="133"/>
                  </a:cubicBezTo>
                  <a:cubicBezTo>
                    <a:pt x="2" y="133"/>
                    <a:pt x="0" y="131"/>
                    <a:pt x="0" y="128"/>
                  </a:cubicBezTo>
                  <a:cubicBezTo>
                    <a:pt x="0" y="5"/>
                    <a:pt x="0" y="5"/>
                    <a:pt x="0" y="5"/>
                  </a:cubicBezTo>
                  <a:cubicBezTo>
                    <a:pt x="0" y="3"/>
                    <a:pt x="2" y="0"/>
                    <a:pt x="5" y="0"/>
                  </a:cubicBezTo>
                  <a:cubicBezTo>
                    <a:pt x="29" y="0"/>
                    <a:pt x="29" y="0"/>
                    <a:pt x="29" y="0"/>
                  </a:cubicBezTo>
                  <a:cubicBezTo>
                    <a:pt x="32" y="0"/>
                    <a:pt x="34" y="2"/>
                    <a:pt x="35" y="4"/>
                  </a:cubicBezTo>
                  <a:cubicBezTo>
                    <a:pt x="65" y="73"/>
                    <a:pt x="65" y="73"/>
                    <a:pt x="65" y="73"/>
                  </a:cubicBezTo>
                  <a:lnTo>
                    <a:pt x="66"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5" name="Freeform 54"/>
            <p:cNvSpPr>
              <a:spLocks noEditPoints="1"/>
            </p:cNvSpPr>
            <p:nvPr/>
          </p:nvSpPr>
          <p:spPr bwMode="auto">
            <a:xfrm>
              <a:off x="2380513" y="2605300"/>
              <a:ext cx="383324" cy="438678"/>
            </a:xfrm>
            <a:custGeom>
              <a:avLst/>
              <a:gdLst>
                <a:gd name="T0" fmla="*/ 75 w 117"/>
                <a:gd name="T1" fmla="*/ 0 h 133"/>
                <a:gd name="T2" fmla="*/ 81 w 117"/>
                <a:gd name="T3" fmla="*/ 5 h 133"/>
                <a:gd name="T4" fmla="*/ 116 w 117"/>
                <a:gd name="T5" fmla="*/ 128 h 133"/>
                <a:gd name="T6" fmla="*/ 113 w 117"/>
                <a:gd name="T7" fmla="*/ 133 h 133"/>
                <a:gd name="T8" fmla="*/ 85 w 117"/>
                <a:gd name="T9" fmla="*/ 133 h 133"/>
                <a:gd name="T10" fmla="*/ 79 w 117"/>
                <a:gd name="T11" fmla="*/ 128 h 133"/>
                <a:gd name="T12" fmla="*/ 76 w 117"/>
                <a:gd name="T13" fmla="*/ 110 h 133"/>
                <a:gd name="T14" fmla="*/ 41 w 117"/>
                <a:gd name="T15" fmla="*/ 110 h 133"/>
                <a:gd name="T16" fmla="*/ 37 w 117"/>
                <a:gd name="T17" fmla="*/ 128 h 133"/>
                <a:gd name="T18" fmla="*/ 32 w 117"/>
                <a:gd name="T19" fmla="*/ 133 h 133"/>
                <a:gd name="T20" fmla="*/ 4 w 117"/>
                <a:gd name="T21" fmla="*/ 133 h 133"/>
                <a:gd name="T22" fmla="*/ 1 w 117"/>
                <a:gd name="T23" fmla="*/ 128 h 133"/>
                <a:gd name="T24" fmla="*/ 36 w 117"/>
                <a:gd name="T25" fmla="*/ 5 h 133"/>
                <a:gd name="T26" fmla="*/ 42 w 117"/>
                <a:gd name="T27" fmla="*/ 0 h 133"/>
                <a:gd name="T28" fmla="*/ 75 w 117"/>
                <a:gd name="T29" fmla="*/ 0 h 133"/>
                <a:gd name="T30" fmla="*/ 58 w 117"/>
                <a:gd name="T31" fmla="*/ 25 h 133"/>
                <a:gd name="T32" fmla="*/ 46 w 117"/>
                <a:gd name="T33" fmla="*/ 85 h 133"/>
                <a:gd name="T34" fmla="*/ 71 w 117"/>
                <a:gd name="T35" fmla="*/ 85 h 133"/>
                <a:gd name="T36" fmla="*/ 59 w 117"/>
                <a:gd name="T37" fmla="*/ 25 h 133"/>
                <a:gd name="T38" fmla="*/ 58 w 117"/>
                <a:gd name="T39"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33">
                  <a:moveTo>
                    <a:pt x="75" y="0"/>
                  </a:moveTo>
                  <a:cubicBezTo>
                    <a:pt x="78" y="0"/>
                    <a:pt x="80" y="1"/>
                    <a:pt x="81" y="5"/>
                  </a:cubicBezTo>
                  <a:cubicBezTo>
                    <a:pt x="94" y="46"/>
                    <a:pt x="105" y="87"/>
                    <a:pt x="116" y="128"/>
                  </a:cubicBezTo>
                  <a:cubicBezTo>
                    <a:pt x="117" y="131"/>
                    <a:pt x="115" y="133"/>
                    <a:pt x="113" y="133"/>
                  </a:cubicBezTo>
                  <a:cubicBezTo>
                    <a:pt x="85" y="133"/>
                    <a:pt x="85" y="133"/>
                    <a:pt x="85" y="133"/>
                  </a:cubicBezTo>
                  <a:cubicBezTo>
                    <a:pt x="82" y="133"/>
                    <a:pt x="80" y="131"/>
                    <a:pt x="79" y="128"/>
                  </a:cubicBezTo>
                  <a:cubicBezTo>
                    <a:pt x="76" y="110"/>
                    <a:pt x="76" y="110"/>
                    <a:pt x="76" y="110"/>
                  </a:cubicBezTo>
                  <a:cubicBezTo>
                    <a:pt x="41" y="110"/>
                    <a:pt x="41" y="110"/>
                    <a:pt x="41" y="110"/>
                  </a:cubicBezTo>
                  <a:cubicBezTo>
                    <a:pt x="37" y="128"/>
                    <a:pt x="37" y="128"/>
                    <a:pt x="37" y="128"/>
                  </a:cubicBezTo>
                  <a:cubicBezTo>
                    <a:pt x="37" y="131"/>
                    <a:pt x="35" y="133"/>
                    <a:pt x="32" y="133"/>
                  </a:cubicBezTo>
                  <a:cubicBezTo>
                    <a:pt x="4" y="133"/>
                    <a:pt x="4" y="133"/>
                    <a:pt x="4" y="133"/>
                  </a:cubicBezTo>
                  <a:cubicBezTo>
                    <a:pt x="2" y="133"/>
                    <a:pt x="0" y="131"/>
                    <a:pt x="1" y="128"/>
                  </a:cubicBezTo>
                  <a:cubicBezTo>
                    <a:pt x="12" y="87"/>
                    <a:pt x="23" y="46"/>
                    <a:pt x="36" y="5"/>
                  </a:cubicBezTo>
                  <a:cubicBezTo>
                    <a:pt x="37" y="1"/>
                    <a:pt x="39" y="0"/>
                    <a:pt x="42" y="0"/>
                  </a:cubicBezTo>
                  <a:lnTo>
                    <a:pt x="75" y="0"/>
                  </a:lnTo>
                  <a:close/>
                  <a:moveTo>
                    <a:pt x="58" y="25"/>
                  </a:moveTo>
                  <a:cubicBezTo>
                    <a:pt x="46" y="85"/>
                    <a:pt x="46" y="85"/>
                    <a:pt x="46" y="85"/>
                  </a:cubicBezTo>
                  <a:cubicBezTo>
                    <a:pt x="71" y="85"/>
                    <a:pt x="71" y="85"/>
                    <a:pt x="71" y="85"/>
                  </a:cubicBezTo>
                  <a:cubicBezTo>
                    <a:pt x="59" y="25"/>
                    <a:pt x="59" y="25"/>
                    <a:pt x="59" y="25"/>
                  </a:cubicBezTo>
                  <a:lnTo>
                    <a:pt x="5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6" name="Freeform 55"/>
            <p:cNvSpPr>
              <a:spLocks/>
            </p:cNvSpPr>
            <p:nvPr/>
          </p:nvSpPr>
          <p:spPr bwMode="auto">
            <a:xfrm>
              <a:off x="2758218" y="2790081"/>
              <a:ext cx="218647" cy="92718"/>
            </a:xfrm>
            <a:custGeom>
              <a:avLst/>
              <a:gdLst>
                <a:gd name="T0" fmla="*/ 63 w 67"/>
                <a:gd name="T1" fmla="*/ 0 h 28"/>
                <a:gd name="T2" fmla="*/ 67 w 67"/>
                <a:gd name="T3" fmla="*/ 4 h 28"/>
                <a:gd name="T4" fmla="*/ 67 w 67"/>
                <a:gd name="T5" fmla="*/ 23 h 28"/>
                <a:gd name="T6" fmla="*/ 63 w 67"/>
                <a:gd name="T7" fmla="*/ 28 h 28"/>
                <a:gd name="T8" fmla="*/ 4 w 67"/>
                <a:gd name="T9" fmla="*/ 28 h 28"/>
                <a:gd name="T10" fmla="*/ 0 w 67"/>
                <a:gd name="T11" fmla="*/ 23 h 28"/>
                <a:gd name="T12" fmla="*/ 0 w 67"/>
                <a:gd name="T13" fmla="*/ 4 h 28"/>
                <a:gd name="T14" fmla="*/ 4 w 67"/>
                <a:gd name="T15" fmla="*/ 0 h 28"/>
                <a:gd name="T16" fmla="*/ 63 w 6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8">
                  <a:moveTo>
                    <a:pt x="63" y="0"/>
                  </a:moveTo>
                  <a:cubicBezTo>
                    <a:pt x="65" y="0"/>
                    <a:pt x="67" y="2"/>
                    <a:pt x="67" y="4"/>
                  </a:cubicBezTo>
                  <a:cubicBezTo>
                    <a:pt x="67" y="23"/>
                    <a:pt x="67" y="23"/>
                    <a:pt x="67" y="23"/>
                  </a:cubicBezTo>
                  <a:cubicBezTo>
                    <a:pt x="67" y="26"/>
                    <a:pt x="65" y="28"/>
                    <a:pt x="63" y="28"/>
                  </a:cubicBezTo>
                  <a:cubicBezTo>
                    <a:pt x="4" y="28"/>
                    <a:pt x="4" y="28"/>
                    <a:pt x="4" y="28"/>
                  </a:cubicBezTo>
                  <a:cubicBezTo>
                    <a:pt x="1" y="28"/>
                    <a:pt x="0" y="26"/>
                    <a:pt x="0" y="23"/>
                  </a:cubicBezTo>
                  <a:cubicBezTo>
                    <a:pt x="0" y="4"/>
                    <a:pt x="0" y="4"/>
                    <a:pt x="0" y="4"/>
                  </a:cubicBezTo>
                  <a:cubicBezTo>
                    <a:pt x="0" y="2"/>
                    <a:pt x="1" y="0"/>
                    <a:pt x="4"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7" name="Freeform 56"/>
            <p:cNvSpPr>
              <a:spLocks noEditPoints="1"/>
            </p:cNvSpPr>
            <p:nvPr/>
          </p:nvSpPr>
          <p:spPr bwMode="auto">
            <a:xfrm>
              <a:off x="1169987" y="3126192"/>
              <a:ext cx="380557" cy="437294"/>
            </a:xfrm>
            <a:custGeom>
              <a:avLst/>
              <a:gdLst>
                <a:gd name="T0" fmla="*/ 75 w 116"/>
                <a:gd name="T1" fmla="*/ 0 h 133"/>
                <a:gd name="T2" fmla="*/ 81 w 116"/>
                <a:gd name="T3" fmla="*/ 5 h 133"/>
                <a:gd name="T4" fmla="*/ 116 w 116"/>
                <a:gd name="T5" fmla="*/ 128 h 133"/>
                <a:gd name="T6" fmla="*/ 112 w 116"/>
                <a:gd name="T7" fmla="*/ 133 h 133"/>
                <a:gd name="T8" fmla="*/ 84 w 116"/>
                <a:gd name="T9" fmla="*/ 133 h 133"/>
                <a:gd name="T10" fmla="*/ 79 w 116"/>
                <a:gd name="T11" fmla="*/ 128 h 133"/>
                <a:gd name="T12" fmla="*/ 75 w 116"/>
                <a:gd name="T13" fmla="*/ 110 h 133"/>
                <a:gd name="T14" fmla="*/ 40 w 116"/>
                <a:gd name="T15" fmla="*/ 110 h 133"/>
                <a:gd name="T16" fmla="*/ 37 w 116"/>
                <a:gd name="T17" fmla="*/ 128 h 133"/>
                <a:gd name="T18" fmla="*/ 31 w 116"/>
                <a:gd name="T19" fmla="*/ 133 h 133"/>
                <a:gd name="T20" fmla="*/ 4 w 116"/>
                <a:gd name="T21" fmla="*/ 133 h 133"/>
                <a:gd name="T22" fmla="*/ 1 w 116"/>
                <a:gd name="T23" fmla="*/ 128 h 133"/>
                <a:gd name="T24" fmla="*/ 36 w 116"/>
                <a:gd name="T25" fmla="*/ 5 h 133"/>
                <a:gd name="T26" fmla="*/ 41 w 116"/>
                <a:gd name="T27" fmla="*/ 0 h 133"/>
                <a:gd name="T28" fmla="*/ 75 w 116"/>
                <a:gd name="T29" fmla="*/ 0 h 133"/>
                <a:gd name="T30" fmla="*/ 58 w 116"/>
                <a:gd name="T31" fmla="*/ 25 h 133"/>
                <a:gd name="T32" fmla="*/ 45 w 116"/>
                <a:gd name="T33" fmla="*/ 85 h 133"/>
                <a:gd name="T34" fmla="*/ 70 w 116"/>
                <a:gd name="T35" fmla="*/ 85 h 133"/>
                <a:gd name="T36" fmla="*/ 58 w 116"/>
                <a:gd name="T3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33">
                  <a:moveTo>
                    <a:pt x="75" y="0"/>
                  </a:moveTo>
                  <a:cubicBezTo>
                    <a:pt x="77" y="0"/>
                    <a:pt x="80" y="1"/>
                    <a:pt x="81" y="5"/>
                  </a:cubicBezTo>
                  <a:cubicBezTo>
                    <a:pt x="94" y="46"/>
                    <a:pt x="105" y="87"/>
                    <a:pt x="116" y="128"/>
                  </a:cubicBezTo>
                  <a:cubicBezTo>
                    <a:pt x="116" y="131"/>
                    <a:pt x="115" y="133"/>
                    <a:pt x="112" y="133"/>
                  </a:cubicBezTo>
                  <a:cubicBezTo>
                    <a:pt x="84" y="133"/>
                    <a:pt x="84" y="133"/>
                    <a:pt x="84" y="133"/>
                  </a:cubicBezTo>
                  <a:cubicBezTo>
                    <a:pt x="81" y="133"/>
                    <a:pt x="80" y="131"/>
                    <a:pt x="79" y="128"/>
                  </a:cubicBezTo>
                  <a:cubicBezTo>
                    <a:pt x="75" y="110"/>
                    <a:pt x="75" y="110"/>
                    <a:pt x="75" y="110"/>
                  </a:cubicBezTo>
                  <a:cubicBezTo>
                    <a:pt x="40" y="110"/>
                    <a:pt x="40" y="110"/>
                    <a:pt x="40" y="110"/>
                  </a:cubicBezTo>
                  <a:cubicBezTo>
                    <a:pt x="37" y="128"/>
                    <a:pt x="37" y="128"/>
                    <a:pt x="37" y="128"/>
                  </a:cubicBezTo>
                  <a:cubicBezTo>
                    <a:pt x="36" y="131"/>
                    <a:pt x="34" y="133"/>
                    <a:pt x="31" y="133"/>
                  </a:cubicBezTo>
                  <a:cubicBezTo>
                    <a:pt x="4" y="133"/>
                    <a:pt x="4" y="133"/>
                    <a:pt x="4" y="133"/>
                  </a:cubicBezTo>
                  <a:cubicBezTo>
                    <a:pt x="1" y="133"/>
                    <a:pt x="0" y="131"/>
                    <a:pt x="1" y="128"/>
                  </a:cubicBezTo>
                  <a:cubicBezTo>
                    <a:pt x="11" y="87"/>
                    <a:pt x="23" y="46"/>
                    <a:pt x="36" y="5"/>
                  </a:cubicBezTo>
                  <a:cubicBezTo>
                    <a:pt x="37" y="1"/>
                    <a:pt x="39" y="0"/>
                    <a:pt x="41" y="0"/>
                  </a:cubicBezTo>
                  <a:lnTo>
                    <a:pt x="75" y="0"/>
                  </a:lnTo>
                  <a:close/>
                  <a:moveTo>
                    <a:pt x="58" y="25"/>
                  </a:moveTo>
                  <a:cubicBezTo>
                    <a:pt x="45" y="85"/>
                    <a:pt x="45" y="85"/>
                    <a:pt x="45" y="85"/>
                  </a:cubicBezTo>
                  <a:cubicBezTo>
                    <a:pt x="70" y="85"/>
                    <a:pt x="70" y="85"/>
                    <a:pt x="70" y="85"/>
                  </a:cubicBezTo>
                  <a:cubicBezTo>
                    <a:pt x="58" y="25"/>
                    <a:pt x="58" y="25"/>
                    <a:pt x="5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8" name="Freeform 57"/>
            <p:cNvSpPr>
              <a:spLocks/>
            </p:cNvSpPr>
            <p:nvPr/>
          </p:nvSpPr>
          <p:spPr bwMode="auto">
            <a:xfrm>
              <a:off x="1574230" y="3126192"/>
              <a:ext cx="323819" cy="444213"/>
            </a:xfrm>
            <a:custGeom>
              <a:avLst/>
              <a:gdLst>
                <a:gd name="T0" fmla="*/ 4 w 99"/>
                <a:gd name="T1" fmla="*/ 110 h 135"/>
                <a:gd name="T2" fmla="*/ 0 w 99"/>
                <a:gd name="T3" fmla="*/ 87 h 135"/>
                <a:gd name="T4" fmla="*/ 0 w 99"/>
                <a:gd name="T5" fmla="*/ 5 h 135"/>
                <a:gd name="T6" fmla="*/ 4 w 99"/>
                <a:gd name="T7" fmla="*/ 0 h 135"/>
                <a:gd name="T8" fmla="*/ 28 w 99"/>
                <a:gd name="T9" fmla="*/ 0 h 135"/>
                <a:gd name="T10" fmla="*/ 33 w 99"/>
                <a:gd name="T11" fmla="*/ 5 h 135"/>
                <a:gd name="T12" fmla="*/ 33 w 99"/>
                <a:gd name="T13" fmla="*/ 87 h 135"/>
                <a:gd name="T14" fmla="*/ 49 w 99"/>
                <a:gd name="T15" fmla="*/ 105 h 135"/>
                <a:gd name="T16" fmla="*/ 66 w 99"/>
                <a:gd name="T17" fmla="*/ 87 h 135"/>
                <a:gd name="T18" fmla="*/ 66 w 99"/>
                <a:gd name="T19" fmla="*/ 5 h 135"/>
                <a:gd name="T20" fmla="*/ 70 w 99"/>
                <a:gd name="T21" fmla="*/ 0 h 135"/>
                <a:gd name="T22" fmla="*/ 94 w 99"/>
                <a:gd name="T23" fmla="*/ 0 h 135"/>
                <a:gd name="T24" fmla="*/ 99 w 99"/>
                <a:gd name="T25" fmla="*/ 5 h 135"/>
                <a:gd name="T26" fmla="*/ 99 w 99"/>
                <a:gd name="T27" fmla="*/ 87 h 135"/>
                <a:gd name="T28" fmla="*/ 94 w 99"/>
                <a:gd name="T29" fmla="*/ 110 h 135"/>
                <a:gd name="T30" fmla="*/ 49 w 99"/>
                <a:gd name="T31" fmla="*/ 135 h 135"/>
                <a:gd name="T32" fmla="*/ 4 w 99"/>
                <a:gd name="T33"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35">
                  <a:moveTo>
                    <a:pt x="4" y="110"/>
                  </a:moveTo>
                  <a:cubicBezTo>
                    <a:pt x="1" y="103"/>
                    <a:pt x="0" y="95"/>
                    <a:pt x="0" y="87"/>
                  </a:cubicBezTo>
                  <a:cubicBezTo>
                    <a:pt x="0" y="5"/>
                    <a:pt x="0" y="5"/>
                    <a:pt x="0" y="5"/>
                  </a:cubicBezTo>
                  <a:cubicBezTo>
                    <a:pt x="0" y="3"/>
                    <a:pt x="2" y="0"/>
                    <a:pt x="4" y="0"/>
                  </a:cubicBezTo>
                  <a:cubicBezTo>
                    <a:pt x="28" y="0"/>
                    <a:pt x="28" y="0"/>
                    <a:pt x="28" y="0"/>
                  </a:cubicBezTo>
                  <a:cubicBezTo>
                    <a:pt x="31" y="0"/>
                    <a:pt x="33" y="3"/>
                    <a:pt x="33" y="5"/>
                  </a:cubicBezTo>
                  <a:cubicBezTo>
                    <a:pt x="33" y="87"/>
                    <a:pt x="33" y="87"/>
                    <a:pt x="33" y="87"/>
                  </a:cubicBezTo>
                  <a:cubicBezTo>
                    <a:pt x="33" y="96"/>
                    <a:pt x="36" y="105"/>
                    <a:pt x="49" y="105"/>
                  </a:cubicBezTo>
                  <a:cubicBezTo>
                    <a:pt x="62" y="105"/>
                    <a:pt x="66" y="96"/>
                    <a:pt x="66" y="87"/>
                  </a:cubicBezTo>
                  <a:cubicBezTo>
                    <a:pt x="66" y="5"/>
                    <a:pt x="66" y="5"/>
                    <a:pt x="66" y="5"/>
                  </a:cubicBezTo>
                  <a:cubicBezTo>
                    <a:pt x="66" y="3"/>
                    <a:pt x="68" y="0"/>
                    <a:pt x="70" y="0"/>
                  </a:cubicBezTo>
                  <a:cubicBezTo>
                    <a:pt x="94" y="0"/>
                    <a:pt x="94" y="0"/>
                    <a:pt x="94" y="0"/>
                  </a:cubicBezTo>
                  <a:cubicBezTo>
                    <a:pt x="97" y="0"/>
                    <a:pt x="99" y="3"/>
                    <a:pt x="99" y="5"/>
                  </a:cubicBezTo>
                  <a:cubicBezTo>
                    <a:pt x="99" y="87"/>
                    <a:pt x="99" y="87"/>
                    <a:pt x="99" y="87"/>
                  </a:cubicBezTo>
                  <a:cubicBezTo>
                    <a:pt x="99" y="95"/>
                    <a:pt x="97" y="103"/>
                    <a:pt x="94" y="110"/>
                  </a:cubicBezTo>
                  <a:cubicBezTo>
                    <a:pt x="86" y="128"/>
                    <a:pt x="69" y="135"/>
                    <a:pt x="49" y="135"/>
                  </a:cubicBezTo>
                  <a:cubicBezTo>
                    <a:pt x="29" y="135"/>
                    <a:pt x="13" y="128"/>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59" name="Freeform 58"/>
            <p:cNvSpPr>
              <a:spLocks/>
            </p:cNvSpPr>
            <p:nvPr/>
          </p:nvSpPr>
          <p:spPr bwMode="auto">
            <a:xfrm>
              <a:off x="1942942" y="3119274"/>
              <a:ext cx="275385" cy="451132"/>
            </a:xfrm>
            <a:custGeom>
              <a:avLst/>
              <a:gdLst>
                <a:gd name="T0" fmla="*/ 45 w 84"/>
                <a:gd name="T1" fmla="*/ 97 h 137"/>
                <a:gd name="T2" fmla="*/ 24 w 84"/>
                <a:gd name="T3" fmla="*/ 74 h 137"/>
                <a:gd name="T4" fmla="*/ 0 w 84"/>
                <a:gd name="T5" fmla="*/ 39 h 137"/>
                <a:gd name="T6" fmla="*/ 15 w 84"/>
                <a:gd name="T7" fmla="*/ 10 h 137"/>
                <a:gd name="T8" fmla="*/ 47 w 84"/>
                <a:gd name="T9" fmla="*/ 0 h 137"/>
                <a:gd name="T10" fmla="*/ 77 w 84"/>
                <a:gd name="T11" fmla="*/ 4 h 137"/>
                <a:gd name="T12" fmla="*/ 81 w 84"/>
                <a:gd name="T13" fmla="*/ 9 h 137"/>
                <a:gd name="T14" fmla="*/ 81 w 84"/>
                <a:gd name="T15" fmla="*/ 28 h 137"/>
                <a:gd name="T16" fmla="*/ 76 w 84"/>
                <a:gd name="T17" fmla="*/ 33 h 137"/>
                <a:gd name="T18" fmla="*/ 54 w 84"/>
                <a:gd name="T19" fmla="*/ 30 h 137"/>
                <a:gd name="T20" fmla="*/ 38 w 84"/>
                <a:gd name="T21" fmla="*/ 41 h 137"/>
                <a:gd name="T22" fmla="*/ 55 w 84"/>
                <a:gd name="T23" fmla="*/ 59 h 137"/>
                <a:gd name="T24" fmla="*/ 84 w 84"/>
                <a:gd name="T25" fmla="*/ 99 h 137"/>
                <a:gd name="T26" fmla="*/ 61 w 84"/>
                <a:gd name="T27" fmla="*/ 134 h 137"/>
                <a:gd name="T28" fmla="*/ 37 w 84"/>
                <a:gd name="T29" fmla="*/ 137 h 137"/>
                <a:gd name="T30" fmla="*/ 6 w 84"/>
                <a:gd name="T31" fmla="*/ 133 h 137"/>
                <a:gd name="T32" fmla="*/ 2 w 84"/>
                <a:gd name="T33" fmla="*/ 128 h 137"/>
                <a:gd name="T34" fmla="*/ 2 w 84"/>
                <a:gd name="T35" fmla="*/ 109 h 137"/>
                <a:gd name="T36" fmla="*/ 8 w 84"/>
                <a:gd name="T37" fmla="*/ 105 h 137"/>
                <a:gd name="T38" fmla="*/ 29 w 84"/>
                <a:gd name="T39" fmla="*/ 108 h 137"/>
                <a:gd name="T40" fmla="*/ 45 w 84"/>
                <a:gd name="T41"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37">
                  <a:moveTo>
                    <a:pt x="45" y="97"/>
                  </a:moveTo>
                  <a:cubicBezTo>
                    <a:pt x="45" y="90"/>
                    <a:pt x="41" y="85"/>
                    <a:pt x="24" y="74"/>
                  </a:cubicBezTo>
                  <a:cubicBezTo>
                    <a:pt x="12" y="67"/>
                    <a:pt x="0" y="55"/>
                    <a:pt x="0" y="39"/>
                  </a:cubicBezTo>
                  <a:cubicBezTo>
                    <a:pt x="0" y="27"/>
                    <a:pt x="6" y="17"/>
                    <a:pt x="15" y="10"/>
                  </a:cubicBezTo>
                  <a:cubicBezTo>
                    <a:pt x="24" y="3"/>
                    <a:pt x="35" y="0"/>
                    <a:pt x="47" y="0"/>
                  </a:cubicBezTo>
                  <a:cubicBezTo>
                    <a:pt x="55" y="0"/>
                    <a:pt x="68" y="1"/>
                    <a:pt x="77" y="4"/>
                  </a:cubicBezTo>
                  <a:cubicBezTo>
                    <a:pt x="80" y="5"/>
                    <a:pt x="81" y="7"/>
                    <a:pt x="81" y="9"/>
                  </a:cubicBezTo>
                  <a:cubicBezTo>
                    <a:pt x="81" y="28"/>
                    <a:pt x="81" y="28"/>
                    <a:pt x="81" y="28"/>
                  </a:cubicBezTo>
                  <a:cubicBezTo>
                    <a:pt x="81" y="32"/>
                    <a:pt x="79" y="34"/>
                    <a:pt x="76" y="33"/>
                  </a:cubicBezTo>
                  <a:cubicBezTo>
                    <a:pt x="65" y="30"/>
                    <a:pt x="59" y="30"/>
                    <a:pt x="54" y="30"/>
                  </a:cubicBezTo>
                  <a:cubicBezTo>
                    <a:pt x="47" y="30"/>
                    <a:pt x="38" y="33"/>
                    <a:pt x="38" y="41"/>
                  </a:cubicBezTo>
                  <a:cubicBezTo>
                    <a:pt x="38" y="47"/>
                    <a:pt x="43" y="52"/>
                    <a:pt x="55" y="59"/>
                  </a:cubicBezTo>
                  <a:cubicBezTo>
                    <a:pt x="78" y="74"/>
                    <a:pt x="84" y="86"/>
                    <a:pt x="84" y="99"/>
                  </a:cubicBezTo>
                  <a:cubicBezTo>
                    <a:pt x="84" y="114"/>
                    <a:pt x="75" y="129"/>
                    <a:pt x="61" y="134"/>
                  </a:cubicBezTo>
                  <a:cubicBezTo>
                    <a:pt x="55" y="136"/>
                    <a:pt x="49" y="137"/>
                    <a:pt x="37" y="137"/>
                  </a:cubicBezTo>
                  <a:cubicBezTo>
                    <a:pt x="29" y="137"/>
                    <a:pt x="15" y="136"/>
                    <a:pt x="6" y="133"/>
                  </a:cubicBezTo>
                  <a:cubicBezTo>
                    <a:pt x="3" y="132"/>
                    <a:pt x="2" y="130"/>
                    <a:pt x="2" y="128"/>
                  </a:cubicBezTo>
                  <a:cubicBezTo>
                    <a:pt x="2" y="109"/>
                    <a:pt x="2" y="109"/>
                    <a:pt x="2" y="109"/>
                  </a:cubicBezTo>
                  <a:cubicBezTo>
                    <a:pt x="2" y="106"/>
                    <a:pt x="5" y="104"/>
                    <a:pt x="8" y="105"/>
                  </a:cubicBezTo>
                  <a:cubicBezTo>
                    <a:pt x="18" y="108"/>
                    <a:pt x="25" y="108"/>
                    <a:pt x="29" y="108"/>
                  </a:cubicBezTo>
                  <a:cubicBezTo>
                    <a:pt x="37" y="108"/>
                    <a:pt x="45" y="106"/>
                    <a:pt x="45"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0" name="Freeform 59"/>
            <p:cNvSpPr>
              <a:spLocks/>
            </p:cNvSpPr>
            <p:nvPr/>
          </p:nvSpPr>
          <p:spPr bwMode="auto">
            <a:xfrm>
              <a:off x="2235384" y="3126192"/>
              <a:ext cx="294758" cy="437294"/>
            </a:xfrm>
            <a:custGeom>
              <a:avLst/>
              <a:gdLst>
                <a:gd name="T0" fmla="*/ 85 w 90"/>
                <a:gd name="T1" fmla="*/ 0 h 133"/>
                <a:gd name="T2" fmla="*/ 90 w 90"/>
                <a:gd name="T3" fmla="*/ 5 h 133"/>
                <a:gd name="T4" fmla="*/ 90 w 90"/>
                <a:gd name="T5" fmla="*/ 26 h 133"/>
                <a:gd name="T6" fmla="*/ 85 w 90"/>
                <a:gd name="T7" fmla="*/ 30 h 133"/>
                <a:gd name="T8" fmla="*/ 61 w 90"/>
                <a:gd name="T9" fmla="*/ 30 h 133"/>
                <a:gd name="T10" fmla="*/ 61 w 90"/>
                <a:gd name="T11" fmla="*/ 128 h 133"/>
                <a:gd name="T12" fmla="*/ 57 w 90"/>
                <a:gd name="T13" fmla="*/ 133 h 133"/>
                <a:gd name="T14" fmla="*/ 33 w 90"/>
                <a:gd name="T15" fmla="*/ 133 h 133"/>
                <a:gd name="T16" fmla="*/ 28 w 90"/>
                <a:gd name="T17" fmla="*/ 128 h 133"/>
                <a:gd name="T18" fmla="*/ 28 w 90"/>
                <a:gd name="T19" fmla="*/ 30 h 133"/>
                <a:gd name="T20" fmla="*/ 4 w 90"/>
                <a:gd name="T21" fmla="*/ 30 h 133"/>
                <a:gd name="T22" fmla="*/ 0 w 90"/>
                <a:gd name="T23" fmla="*/ 26 h 133"/>
                <a:gd name="T24" fmla="*/ 0 w 90"/>
                <a:gd name="T25" fmla="*/ 5 h 133"/>
                <a:gd name="T26" fmla="*/ 4 w 90"/>
                <a:gd name="T27" fmla="*/ 0 h 133"/>
                <a:gd name="T28" fmla="*/ 85 w 90"/>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33">
                  <a:moveTo>
                    <a:pt x="85" y="0"/>
                  </a:moveTo>
                  <a:cubicBezTo>
                    <a:pt x="87" y="0"/>
                    <a:pt x="90" y="3"/>
                    <a:pt x="90" y="5"/>
                  </a:cubicBezTo>
                  <a:cubicBezTo>
                    <a:pt x="90" y="26"/>
                    <a:pt x="90" y="26"/>
                    <a:pt x="90" y="26"/>
                  </a:cubicBezTo>
                  <a:cubicBezTo>
                    <a:pt x="90" y="28"/>
                    <a:pt x="87" y="30"/>
                    <a:pt x="85" y="30"/>
                  </a:cubicBezTo>
                  <a:cubicBezTo>
                    <a:pt x="61" y="30"/>
                    <a:pt x="61" y="30"/>
                    <a:pt x="61" y="30"/>
                  </a:cubicBezTo>
                  <a:cubicBezTo>
                    <a:pt x="61" y="128"/>
                    <a:pt x="61" y="128"/>
                    <a:pt x="61" y="128"/>
                  </a:cubicBezTo>
                  <a:cubicBezTo>
                    <a:pt x="61" y="131"/>
                    <a:pt x="59" y="133"/>
                    <a:pt x="57" y="133"/>
                  </a:cubicBezTo>
                  <a:cubicBezTo>
                    <a:pt x="33" y="133"/>
                    <a:pt x="33" y="133"/>
                    <a:pt x="33" y="133"/>
                  </a:cubicBezTo>
                  <a:cubicBezTo>
                    <a:pt x="30" y="133"/>
                    <a:pt x="28" y="131"/>
                    <a:pt x="28" y="128"/>
                  </a:cubicBezTo>
                  <a:cubicBezTo>
                    <a:pt x="28" y="30"/>
                    <a:pt x="28" y="30"/>
                    <a:pt x="28" y="30"/>
                  </a:cubicBezTo>
                  <a:cubicBezTo>
                    <a:pt x="4" y="30"/>
                    <a:pt x="4" y="30"/>
                    <a:pt x="4" y="30"/>
                  </a:cubicBezTo>
                  <a:cubicBezTo>
                    <a:pt x="2" y="30"/>
                    <a:pt x="0" y="28"/>
                    <a:pt x="0" y="26"/>
                  </a:cubicBezTo>
                  <a:cubicBezTo>
                    <a:pt x="0" y="5"/>
                    <a:pt x="0" y="5"/>
                    <a:pt x="0" y="5"/>
                  </a:cubicBezTo>
                  <a:cubicBezTo>
                    <a:pt x="0" y="3"/>
                    <a:pt x="2" y="0"/>
                    <a:pt x="4"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1" name="Freeform 60"/>
            <p:cNvSpPr>
              <a:spLocks noEditPoints="1"/>
            </p:cNvSpPr>
            <p:nvPr/>
          </p:nvSpPr>
          <p:spPr bwMode="auto">
            <a:xfrm>
              <a:off x="2551060" y="3126192"/>
              <a:ext cx="323819" cy="437294"/>
            </a:xfrm>
            <a:custGeom>
              <a:avLst/>
              <a:gdLst>
                <a:gd name="T0" fmla="*/ 0 w 99"/>
                <a:gd name="T1" fmla="*/ 5 h 133"/>
                <a:gd name="T2" fmla="*/ 4 w 99"/>
                <a:gd name="T3" fmla="*/ 0 h 133"/>
                <a:gd name="T4" fmla="*/ 40 w 99"/>
                <a:gd name="T5" fmla="*/ 0 h 133"/>
                <a:gd name="T6" fmla="*/ 63 w 99"/>
                <a:gd name="T7" fmla="*/ 3 h 133"/>
                <a:gd name="T8" fmla="*/ 91 w 99"/>
                <a:gd name="T9" fmla="*/ 41 h 133"/>
                <a:gd name="T10" fmla="*/ 82 w 99"/>
                <a:gd name="T11" fmla="*/ 67 h 133"/>
                <a:gd name="T12" fmla="*/ 65 w 99"/>
                <a:gd name="T13" fmla="*/ 78 h 133"/>
                <a:gd name="T14" fmla="*/ 65 w 99"/>
                <a:gd name="T15" fmla="*/ 78 h 133"/>
                <a:gd name="T16" fmla="*/ 97 w 99"/>
                <a:gd name="T17" fmla="*/ 128 h 133"/>
                <a:gd name="T18" fmla="*/ 94 w 99"/>
                <a:gd name="T19" fmla="*/ 133 h 133"/>
                <a:gd name="T20" fmla="*/ 64 w 99"/>
                <a:gd name="T21" fmla="*/ 133 h 133"/>
                <a:gd name="T22" fmla="*/ 58 w 99"/>
                <a:gd name="T23" fmla="*/ 129 h 133"/>
                <a:gd name="T24" fmla="*/ 33 w 99"/>
                <a:gd name="T25" fmla="*/ 79 h 133"/>
                <a:gd name="T26" fmla="*/ 32 w 99"/>
                <a:gd name="T27" fmla="*/ 79 h 133"/>
                <a:gd name="T28" fmla="*/ 32 w 99"/>
                <a:gd name="T29" fmla="*/ 128 h 133"/>
                <a:gd name="T30" fmla="*/ 28 w 99"/>
                <a:gd name="T31" fmla="*/ 133 h 133"/>
                <a:gd name="T32" fmla="*/ 4 w 99"/>
                <a:gd name="T33" fmla="*/ 133 h 133"/>
                <a:gd name="T34" fmla="*/ 0 w 99"/>
                <a:gd name="T35" fmla="*/ 128 h 133"/>
                <a:gd name="T36" fmla="*/ 0 w 99"/>
                <a:gd name="T37" fmla="*/ 5 h 133"/>
                <a:gd name="T38" fmla="*/ 32 w 99"/>
                <a:gd name="T39" fmla="*/ 28 h 133"/>
                <a:gd name="T40" fmla="*/ 32 w 99"/>
                <a:gd name="T41" fmla="*/ 62 h 133"/>
                <a:gd name="T42" fmla="*/ 38 w 99"/>
                <a:gd name="T43" fmla="*/ 62 h 133"/>
                <a:gd name="T44" fmla="*/ 57 w 99"/>
                <a:gd name="T45" fmla="*/ 44 h 133"/>
                <a:gd name="T46" fmla="*/ 40 w 99"/>
                <a:gd name="T47" fmla="*/ 28 h 133"/>
                <a:gd name="T48" fmla="*/ 32 w 99"/>
                <a:gd name="T49" fmla="*/ 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33">
                  <a:moveTo>
                    <a:pt x="0" y="5"/>
                  </a:moveTo>
                  <a:cubicBezTo>
                    <a:pt x="0" y="3"/>
                    <a:pt x="2" y="0"/>
                    <a:pt x="4" y="0"/>
                  </a:cubicBezTo>
                  <a:cubicBezTo>
                    <a:pt x="40" y="0"/>
                    <a:pt x="40" y="0"/>
                    <a:pt x="40" y="0"/>
                  </a:cubicBezTo>
                  <a:cubicBezTo>
                    <a:pt x="48" y="0"/>
                    <a:pt x="54" y="1"/>
                    <a:pt x="63" y="3"/>
                  </a:cubicBezTo>
                  <a:cubicBezTo>
                    <a:pt x="80" y="8"/>
                    <a:pt x="91" y="23"/>
                    <a:pt x="91" y="41"/>
                  </a:cubicBezTo>
                  <a:cubicBezTo>
                    <a:pt x="91" y="51"/>
                    <a:pt x="88" y="60"/>
                    <a:pt x="82" y="67"/>
                  </a:cubicBezTo>
                  <a:cubicBezTo>
                    <a:pt x="77" y="72"/>
                    <a:pt x="72" y="75"/>
                    <a:pt x="65" y="78"/>
                  </a:cubicBezTo>
                  <a:cubicBezTo>
                    <a:pt x="65" y="78"/>
                    <a:pt x="65" y="78"/>
                    <a:pt x="65" y="78"/>
                  </a:cubicBezTo>
                  <a:cubicBezTo>
                    <a:pt x="72" y="88"/>
                    <a:pt x="86" y="109"/>
                    <a:pt x="97" y="128"/>
                  </a:cubicBezTo>
                  <a:cubicBezTo>
                    <a:pt x="99" y="130"/>
                    <a:pt x="96" y="133"/>
                    <a:pt x="94" y="133"/>
                  </a:cubicBezTo>
                  <a:cubicBezTo>
                    <a:pt x="64" y="133"/>
                    <a:pt x="64" y="133"/>
                    <a:pt x="64" y="133"/>
                  </a:cubicBezTo>
                  <a:cubicBezTo>
                    <a:pt x="61" y="133"/>
                    <a:pt x="59" y="131"/>
                    <a:pt x="58" y="129"/>
                  </a:cubicBezTo>
                  <a:cubicBezTo>
                    <a:pt x="33" y="79"/>
                    <a:pt x="33" y="79"/>
                    <a:pt x="33" y="79"/>
                  </a:cubicBezTo>
                  <a:cubicBezTo>
                    <a:pt x="32" y="79"/>
                    <a:pt x="32" y="79"/>
                    <a:pt x="32" y="79"/>
                  </a:cubicBezTo>
                  <a:cubicBezTo>
                    <a:pt x="32" y="128"/>
                    <a:pt x="32" y="128"/>
                    <a:pt x="32" y="128"/>
                  </a:cubicBezTo>
                  <a:cubicBezTo>
                    <a:pt x="32" y="131"/>
                    <a:pt x="30" y="133"/>
                    <a:pt x="28" y="133"/>
                  </a:cubicBezTo>
                  <a:cubicBezTo>
                    <a:pt x="4" y="133"/>
                    <a:pt x="4" y="133"/>
                    <a:pt x="4" y="133"/>
                  </a:cubicBezTo>
                  <a:cubicBezTo>
                    <a:pt x="2" y="133"/>
                    <a:pt x="0" y="131"/>
                    <a:pt x="0" y="128"/>
                  </a:cubicBezTo>
                  <a:lnTo>
                    <a:pt x="0" y="5"/>
                  </a:lnTo>
                  <a:close/>
                  <a:moveTo>
                    <a:pt x="32" y="28"/>
                  </a:moveTo>
                  <a:cubicBezTo>
                    <a:pt x="32" y="62"/>
                    <a:pt x="32" y="62"/>
                    <a:pt x="32" y="62"/>
                  </a:cubicBezTo>
                  <a:cubicBezTo>
                    <a:pt x="38" y="62"/>
                    <a:pt x="38" y="62"/>
                    <a:pt x="38" y="62"/>
                  </a:cubicBezTo>
                  <a:cubicBezTo>
                    <a:pt x="49" y="62"/>
                    <a:pt x="57" y="56"/>
                    <a:pt x="57" y="44"/>
                  </a:cubicBezTo>
                  <a:cubicBezTo>
                    <a:pt x="57" y="35"/>
                    <a:pt x="51" y="28"/>
                    <a:pt x="40" y="28"/>
                  </a:cubicBezTo>
                  <a:lnTo>
                    <a:pt x="3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2" name="Freeform 61"/>
            <p:cNvSpPr>
              <a:spLocks noEditPoints="1"/>
            </p:cNvSpPr>
            <p:nvPr/>
          </p:nvSpPr>
          <p:spPr bwMode="auto">
            <a:xfrm>
              <a:off x="2888556" y="3126192"/>
              <a:ext cx="383324" cy="437294"/>
            </a:xfrm>
            <a:custGeom>
              <a:avLst/>
              <a:gdLst>
                <a:gd name="T0" fmla="*/ 75 w 117"/>
                <a:gd name="T1" fmla="*/ 0 h 133"/>
                <a:gd name="T2" fmla="*/ 81 w 117"/>
                <a:gd name="T3" fmla="*/ 5 h 133"/>
                <a:gd name="T4" fmla="*/ 116 w 117"/>
                <a:gd name="T5" fmla="*/ 128 h 133"/>
                <a:gd name="T6" fmla="*/ 113 w 117"/>
                <a:gd name="T7" fmla="*/ 133 h 133"/>
                <a:gd name="T8" fmla="*/ 85 w 117"/>
                <a:gd name="T9" fmla="*/ 133 h 133"/>
                <a:gd name="T10" fmla="*/ 79 w 117"/>
                <a:gd name="T11" fmla="*/ 128 h 133"/>
                <a:gd name="T12" fmla="*/ 76 w 117"/>
                <a:gd name="T13" fmla="*/ 110 h 133"/>
                <a:gd name="T14" fmla="*/ 41 w 117"/>
                <a:gd name="T15" fmla="*/ 110 h 133"/>
                <a:gd name="T16" fmla="*/ 37 w 117"/>
                <a:gd name="T17" fmla="*/ 128 h 133"/>
                <a:gd name="T18" fmla="*/ 32 w 117"/>
                <a:gd name="T19" fmla="*/ 133 h 133"/>
                <a:gd name="T20" fmla="*/ 4 w 117"/>
                <a:gd name="T21" fmla="*/ 133 h 133"/>
                <a:gd name="T22" fmla="*/ 1 w 117"/>
                <a:gd name="T23" fmla="*/ 128 h 133"/>
                <a:gd name="T24" fmla="*/ 36 w 117"/>
                <a:gd name="T25" fmla="*/ 5 h 133"/>
                <a:gd name="T26" fmla="*/ 42 w 117"/>
                <a:gd name="T27" fmla="*/ 0 h 133"/>
                <a:gd name="T28" fmla="*/ 75 w 117"/>
                <a:gd name="T29" fmla="*/ 0 h 133"/>
                <a:gd name="T30" fmla="*/ 58 w 117"/>
                <a:gd name="T31" fmla="*/ 25 h 133"/>
                <a:gd name="T32" fmla="*/ 46 w 117"/>
                <a:gd name="T33" fmla="*/ 85 h 133"/>
                <a:gd name="T34" fmla="*/ 71 w 117"/>
                <a:gd name="T35" fmla="*/ 85 h 133"/>
                <a:gd name="T36" fmla="*/ 59 w 117"/>
                <a:gd name="T37" fmla="*/ 25 h 133"/>
                <a:gd name="T38" fmla="*/ 58 w 117"/>
                <a:gd name="T39"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33">
                  <a:moveTo>
                    <a:pt x="75" y="0"/>
                  </a:moveTo>
                  <a:cubicBezTo>
                    <a:pt x="78" y="0"/>
                    <a:pt x="80" y="1"/>
                    <a:pt x="81" y="5"/>
                  </a:cubicBezTo>
                  <a:cubicBezTo>
                    <a:pt x="94" y="46"/>
                    <a:pt x="105" y="87"/>
                    <a:pt x="116" y="128"/>
                  </a:cubicBezTo>
                  <a:cubicBezTo>
                    <a:pt x="117" y="131"/>
                    <a:pt x="115" y="133"/>
                    <a:pt x="113" y="133"/>
                  </a:cubicBezTo>
                  <a:cubicBezTo>
                    <a:pt x="85" y="133"/>
                    <a:pt x="85" y="133"/>
                    <a:pt x="85" y="133"/>
                  </a:cubicBezTo>
                  <a:cubicBezTo>
                    <a:pt x="82" y="133"/>
                    <a:pt x="80" y="131"/>
                    <a:pt x="79" y="128"/>
                  </a:cubicBezTo>
                  <a:cubicBezTo>
                    <a:pt x="76" y="110"/>
                    <a:pt x="76" y="110"/>
                    <a:pt x="76" y="110"/>
                  </a:cubicBezTo>
                  <a:cubicBezTo>
                    <a:pt x="41" y="110"/>
                    <a:pt x="41" y="110"/>
                    <a:pt x="41" y="110"/>
                  </a:cubicBezTo>
                  <a:cubicBezTo>
                    <a:pt x="37" y="128"/>
                    <a:pt x="37" y="128"/>
                    <a:pt x="37" y="128"/>
                  </a:cubicBezTo>
                  <a:cubicBezTo>
                    <a:pt x="37" y="131"/>
                    <a:pt x="35" y="133"/>
                    <a:pt x="32" y="133"/>
                  </a:cubicBezTo>
                  <a:cubicBezTo>
                    <a:pt x="4" y="133"/>
                    <a:pt x="4" y="133"/>
                    <a:pt x="4" y="133"/>
                  </a:cubicBezTo>
                  <a:cubicBezTo>
                    <a:pt x="2" y="133"/>
                    <a:pt x="0" y="131"/>
                    <a:pt x="1" y="128"/>
                  </a:cubicBezTo>
                  <a:cubicBezTo>
                    <a:pt x="12" y="87"/>
                    <a:pt x="23" y="46"/>
                    <a:pt x="36" y="5"/>
                  </a:cubicBezTo>
                  <a:cubicBezTo>
                    <a:pt x="37" y="1"/>
                    <a:pt x="39" y="0"/>
                    <a:pt x="42" y="0"/>
                  </a:cubicBezTo>
                  <a:lnTo>
                    <a:pt x="75" y="0"/>
                  </a:lnTo>
                  <a:close/>
                  <a:moveTo>
                    <a:pt x="58" y="25"/>
                  </a:moveTo>
                  <a:cubicBezTo>
                    <a:pt x="46" y="85"/>
                    <a:pt x="46" y="85"/>
                    <a:pt x="46" y="85"/>
                  </a:cubicBezTo>
                  <a:cubicBezTo>
                    <a:pt x="71" y="85"/>
                    <a:pt x="71" y="85"/>
                    <a:pt x="71" y="85"/>
                  </a:cubicBezTo>
                  <a:cubicBezTo>
                    <a:pt x="59" y="25"/>
                    <a:pt x="59" y="25"/>
                    <a:pt x="59" y="25"/>
                  </a:cubicBezTo>
                  <a:lnTo>
                    <a:pt x="5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3" name="Freeform 62"/>
            <p:cNvSpPr>
              <a:spLocks/>
            </p:cNvSpPr>
            <p:nvPr/>
          </p:nvSpPr>
          <p:spPr bwMode="auto">
            <a:xfrm>
              <a:off x="3305092" y="3126192"/>
              <a:ext cx="251859" cy="437294"/>
            </a:xfrm>
            <a:custGeom>
              <a:avLst/>
              <a:gdLst>
                <a:gd name="T0" fmla="*/ 0 w 77"/>
                <a:gd name="T1" fmla="*/ 5 h 133"/>
                <a:gd name="T2" fmla="*/ 5 w 77"/>
                <a:gd name="T3" fmla="*/ 0 h 133"/>
                <a:gd name="T4" fmla="*/ 29 w 77"/>
                <a:gd name="T5" fmla="*/ 0 h 133"/>
                <a:gd name="T6" fmla="*/ 33 w 77"/>
                <a:gd name="T7" fmla="*/ 5 h 133"/>
                <a:gd name="T8" fmla="*/ 33 w 77"/>
                <a:gd name="T9" fmla="*/ 102 h 133"/>
                <a:gd name="T10" fmla="*/ 73 w 77"/>
                <a:gd name="T11" fmla="*/ 102 h 133"/>
                <a:gd name="T12" fmla="*/ 77 w 77"/>
                <a:gd name="T13" fmla="*/ 107 h 133"/>
                <a:gd name="T14" fmla="*/ 77 w 77"/>
                <a:gd name="T15" fmla="*/ 128 h 133"/>
                <a:gd name="T16" fmla="*/ 73 w 77"/>
                <a:gd name="T17" fmla="*/ 133 h 133"/>
                <a:gd name="T18" fmla="*/ 5 w 77"/>
                <a:gd name="T19" fmla="*/ 133 h 133"/>
                <a:gd name="T20" fmla="*/ 0 w 77"/>
                <a:gd name="T21" fmla="*/ 128 h 133"/>
                <a:gd name="T22" fmla="*/ 0 w 77"/>
                <a:gd name="T23"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33">
                  <a:moveTo>
                    <a:pt x="0" y="5"/>
                  </a:moveTo>
                  <a:cubicBezTo>
                    <a:pt x="0" y="3"/>
                    <a:pt x="2" y="0"/>
                    <a:pt x="5" y="0"/>
                  </a:cubicBezTo>
                  <a:cubicBezTo>
                    <a:pt x="29" y="0"/>
                    <a:pt x="29" y="0"/>
                    <a:pt x="29" y="0"/>
                  </a:cubicBezTo>
                  <a:cubicBezTo>
                    <a:pt x="32" y="0"/>
                    <a:pt x="33" y="3"/>
                    <a:pt x="33" y="5"/>
                  </a:cubicBezTo>
                  <a:cubicBezTo>
                    <a:pt x="33" y="102"/>
                    <a:pt x="33" y="102"/>
                    <a:pt x="33" y="102"/>
                  </a:cubicBezTo>
                  <a:cubicBezTo>
                    <a:pt x="73" y="102"/>
                    <a:pt x="73" y="102"/>
                    <a:pt x="73" y="102"/>
                  </a:cubicBezTo>
                  <a:cubicBezTo>
                    <a:pt x="75" y="102"/>
                    <a:pt x="77" y="104"/>
                    <a:pt x="77" y="107"/>
                  </a:cubicBezTo>
                  <a:cubicBezTo>
                    <a:pt x="77" y="128"/>
                    <a:pt x="77" y="128"/>
                    <a:pt x="77" y="128"/>
                  </a:cubicBezTo>
                  <a:cubicBezTo>
                    <a:pt x="77" y="131"/>
                    <a:pt x="75" y="133"/>
                    <a:pt x="73" y="133"/>
                  </a:cubicBezTo>
                  <a:cubicBezTo>
                    <a:pt x="5" y="133"/>
                    <a:pt x="5" y="133"/>
                    <a:pt x="5" y="133"/>
                  </a:cubicBezTo>
                  <a:cubicBezTo>
                    <a:pt x="2" y="133"/>
                    <a:pt x="0" y="131"/>
                    <a:pt x="0" y="128"/>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4" name="Freeform 63"/>
            <p:cNvSpPr>
              <a:spLocks/>
            </p:cNvSpPr>
            <p:nvPr/>
          </p:nvSpPr>
          <p:spPr bwMode="auto">
            <a:xfrm>
              <a:off x="3597082" y="3126192"/>
              <a:ext cx="105172" cy="437294"/>
            </a:xfrm>
            <a:custGeom>
              <a:avLst/>
              <a:gdLst>
                <a:gd name="T0" fmla="*/ 0 w 32"/>
                <a:gd name="T1" fmla="*/ 5 h 133"/>
                <a:gd name="T2" fmla="*/ 4 w 32"/>
                <a:gd name="T3" fmla="*/ 0 h 133"/>
                <a:gd name="T4" fmla="*/ 28 w 32"/>
                <a:gd name="T5" fmla="*/ 0 h 133"/>
                <a:gd name="T6" fmla="*/ 32 w 32"/>
                <a:gd name="T7" fmla="*/ 5 h 133"/>
                <a:gd name="T8" fmla="*/ 32 w 32"/>
                <a:gd name="T9" fmla="*/ 128 h 133"/>
                <a:gd name="T10" fmla="*/ 28 w 32"/>
                <a:gd name="T11" fmla="*/ 133 h 133"/>
                <a:gd name="T12" fmla="*/ 4 w 32"/>
                <a:gd name="T13" fmla="*/ 133 h 133"/>
                <a:gd name="T14" fmla="*/ 0 w 32"/>
                <a:gd name="T15" fmla="*/ 128 h 133"/>
                <a:gd name="T16" fmla="*/ 0 w 32"/>
                <a:gd name="T17"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3">
                  <a:moveTo>
                    <a:pt x="0" y="5"/>
                  </a:moveTo>
                  <a:cubicBezTo>
                    <a:pt x="0" y="3"/>
                    <a:pt x="2" y="0"/>
                    <a:pt x="4" y="0"/>
                  </a:cubicBezTo>
                  <a:cubicBezTo>
                    <a:pt x="28" y="0"/>
                    <a:pt x="28" y="0"/>
                    <a:pt x="28" y="0"/>
                  </a:cubicBezTo>
                  <a:cubicBezTo>
                    <a:pt x="30" y="0"/>
                    <a:pt x="32" y="3"/>
                    <a:pt x="32" y="5"/>
                  </a:cubicBezTo>
                  <a:cubicBezTo>
                    <a:pt x="32" y="128"/>
                    <a:pt x="32" y="128"/>
                    <a:pt x="32" y="128"/>
                  </a:cubicBezTo>
                  <a:cubicBezTo>
                    <a:pt x="32" y="131"/>
                    <a:pt x="30" y="133"/>
                    <a:pt x="28" y="133"/>
                  </a:cubicBezTo>
                  <a:cubicBezTo>
                    <a:pt x="4" y="133"/>
                    <a:pt x="4" y="133"/>
                    <a:pt x="4" y="133"/>
                  </a:cubicBezTo>
                  <a:cubicBezTo>
                    <a:pt x="2" y="133"/>
                    <a:pt x="0" y="131"/>
                    <a:pt x="0" y="128"/>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5" name="Freeform 64"/>
            <p:cNvSpPr>
              <a:spLocks noEditPoints="1"/>
            </p:cNvSpPr>
            <p:nvPr/>
          </p:nvSpPr>
          <p:spPr bwMode="auto">
            <a:xfrm>
              <a:off x="3739006" y="3126192"/>
              <a:ext cx="380557" cy="437294"/>
            </a:xfrm>
            <a:custGeom>
              <a:avLst/>
              <a:gdLst>
                <a:gd name="T0" fmla="*/ 75 w 116"/>
                <a:gd name="T1" fmla="*/ 0 h 133"/>
                <a:gd name="T2" fmla="*/ 81 w 116"/>
                <a:gd name="T3" fmla="*/ 5 h 133"/>
                <a:gd name="T4" fmla="*/ 116 w 116"/>
                <a:gd name="T5" fmla="*/ 128 h 133"/>
                <a:gd name="T6" fmla="*/ 112 w 116"/>
                <a:gd name="T7" fmla="*/ 133 h 133"/>
                <a:gd name="T8" fmla="*/ 84 w 116"/>
                <a:gd name="T9" fmla="*/ 133 h 133"/>
                <a:gd name="T10" fmla="*/ 79 w 116"/>
                <a:gd name="T11" fmla="*/ 128 h 133"/>
                <a:gd name="T12" fmla="*/ 75 w 116"/>
                <a:gd name="T13" fmla="*/ 110 h 133"/>
                <a:gd name="T14" fmla="*/ 40 w 116"/>
                <a:gd name="T15" fmla="*/ 110 h 133"/>
                <a:gd name="T16" fmla="*/ 37 w 116"/>
                <a:gd name="T17" fmla="*/ 128 h 133"/>
                <a:gd name="T18" fmla="*/ 31 w 116"/>
                <a:gd name="T19" fmla="*/ 133 h 133"/>
                <a:gd name="T20" fmla="*/ 4 w 116"/>
                <a:gd name="T21" fmla="*/ 133 h 133"/>
                <a:gd name="T22" fmla="*/ 1 w 116"/>
                <a:gd name="T23" fmla="*/ 128 h 133"/>
                <a:gd name="T24" fmla="*/ 36 w 116"/>
                <a:gd name="T25" fmla="*/ 5 h 133"/>
                <a:gd name="T26" fmla="*/ 41 w 116"/>
                <a:gd name="T27" fmla="*/ 0 h 133"/>
                <a:gd name="T28" fmla="*/ 75 w 116"/>
                <a:gd name="T29" fmla="*/ 0 h 133"/>
                <a:gd name="T30" fmla="*/ 58 w 116"/>
                <a:gd name="T31" fmla="*/ 25 h 133"/>
                <a:gd name="T32" fmla="*/ 45 w 116"/>
                <a:gd name="T33" fmla="*/ 85 h 133"/>
                <a:gd name="T34" fmla="*/ 70 w 116"/>
                <a:gd name="T35" fmla="*/ 85 h 133"/>
                <a:gd name="T36" fmla="*/ 58 w 116"/>
                <a:gd name="T3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33">
                  <a:moveTo>
                    <a:pt x="75" y="0"/>
                  </a:moveTo>
                  <a:cubicBezTo>
                    <a:pt x="77" y="0"/>
                    <a:pt x="80" y="1"/>
                    <a:pt x="81" y="5"/>
                  </a:cubicBezTo>
                  <a:cubicBezTo>
                    <a:pt x="94" y="46"/>
                    <a:pt x="105" y="87"/>
                    <a:pt x="116" y="128"/>
                  </a:cubicBezTo>
                  <a:cubicBezTo>
                    <a:pt x="116" y="131"/>
                    <a:pt x="115" y="133"/>
                    <a:pt x="112" y="133"/>
                  </a:cubicBezTo>
                  <a:cubicBezTo>
                    <a:pt x="84" y="133"/>
                    <a:pt x="84" y="133"/>
                    <a:pt x="84" y="133"/>
                  </a:cubicBezTo>
                  <a:cubicBezTo>
                    <a:pt x="81" y="133"/>
                    <a:pt x="80" y="131"/>
                    <a:pt x="79" y="128"/>
                  </a:cubicBezTo>
                  <a:cubicBezTo>
                    <a:pt x="75" y="110"/>
                    <a:pt x="75" y="110"/>
                    <a:pt x="75" y="110"/>
                  </a:cubicBezTo>
                  <a:cubicBezTo>
                    <a:pt x="40" y="110"/>
                    <a:pt x="40" y="110"/>
                    <a:pt x="40" y="110"/>
                  </a:cubicBezTo>
                  <a:cubicBezTo>
                    <a:pt x="37" y="128"/>
                    <a:pt x="37" y="128"/>
                    <a:pt x="37" y="128"/>
                  </a:cubicBezTo>
                  <a:cubicBezTo>
                    <a:pt x="36" y="131"/>
                    <a:pt x="34" y="133"/>
                    <a:pt x="31" y="133"/>
                  </a:cubicBezTo>
                  <a:cubicBezTo>
                    <a:pt x="4" y="133"/>
                    <a:pt x="4" y="133"/>
                    <a:pt x="4" y="133"/>
                  </a:cubicBezTo>
                  <a:cubicBezTo>
                    <a:pt x="1" y="133"/>
                    <a:pt x="0" y="131"/>
                    <a:pt x="1" y="128"/>
                  </a:cubicBezTo>
                  <a:cubicBezTo>
                    <a:pt x="11" y="87"/>
                    <a:pt x="23" y="46"/>
                    <a:pt x="36" y="5"/>
                  </a:cubicBezTo>
                  <a:cubicBezTo>
                    <a:pt x="37" y="1"/>
                    <a:pt x="39" y="0"/>
                    <a:pt x="41" y="0"/>
                  </a:cubicBezTo>
                  <a:lnTo>
                    <a:pt x="75" y="0"/>
                  </a:lnTo>
                  <a:close/>
                  <a:moveTo>
                    <a:pt x="58" y="25"/>
                  </a:moveTo>
                  <a:cubicBezTo>
                    <a:pt x="45" y="85"/>
                    <a:pt x="45" y="85"/>
                    <a:pt x="45" y="85"/>
                  </a:cubicBezTo>
                  <a:cubicBezTo>
                    <a:pt x="70" y="85"/>
                    <a:pt x="70" y="85"/>
                    <a:pt x="70" y="85"/>
                  </a:cubicBezTo>
                  <a:cubicBezTo>
                    <a:pt x="58" y="25"/>
                    <a:pt x="58" y="25"/>
                    <a:pt x="5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grpSp>
          <p:nvGrpSpPr>
            <p:cNvPr id="66" name="Group 65"/>
            <p:cNvGrpSpPr/>
            <p:nvPr/>
          </p:nvGrpSpPr>
          <p:grpSpPr>
            <a:xfrm>
              <a:off x="1225550" y="3808480"/>
              <a:ext cx="2301875" cy="168234"/>
              <a:chOff x="1182442" y="3840254"/>
              <a:chExt cx="2385741" cy="174364"/>
            </a:xfrm>
            <a:grpFill/>
          </p:grpSpPr>
          <p:sp>
            <p:nvSpPr>
              <p:cNvPr id="67" name="Freeform 66"/>
              <p:cNvSpPr>
                <a:spLocks/>
              </p:cNvSpPr>
              <p:nvPr/>
            </p:nvSpPr>
            <p:spPr bwMode="auto">
              <a:xfrm>
                <a:off x="1182442" y="3844406"/>
                <a:ext cx="92718" cy="167445"/>
              </a:xfrm>
              <a:custGeom>
                <a:avLst/>
                <a:gdLst>
                  <a:gd name="T0" fmla="*/ 1 w 28"/>
                  <a:gd name="T1" fmla="*/ 51 h 51"/>
                  <a:gd name="T2" fmla="*/ 0 w 28"/>
                  <a:gd name="T3" fmla="*/ 50 h 51"/>
                  <a:gd name="T4" fmla="*/ 0 w 28"/>
                  <a:gd name="T5" fmla="*/ 2 h 51"/>
                  <a:gd name="T6" fmla="*/ 1 w 28"/>
                  <a:gd name="T7" fmla="*/ 0 h 51"/>
                  <a:gd name="T8" fmla="*/ 26 w 28"/>
                  <a:gd name="T9" fmla="*/ 0 h 51"/>
                  <a:gd name="T10" fmla="*/ 28 w 28"/>
                  <a:gd name="T11" fmla="*/ 2 h 51"/>
                  <a:gd name="T12" fmla="*/ 28 w 28"/>
                  <a:gd name="T13" fmla="*/ 8 h 51"/>
                  <a:gd name="T14" fmla="*/ 26 w 28"/>
                  <a:gd name="T15" fmla="*/ 9 h 51"/>
                  <a:gd name="T16" fmla="*/ 10 w 28"/>
                  <a:gd name="T17" fmla="*/ 9 h 51"/>
                  <a:gd name="T18" fmla="*/ 10 w 28"/>
                  <a:gd name="T19" fmla="*/ 22 h 51"/>
                  <a:gd name="T20" fmla="*/ 24 w 28"/>
                  <a:gd name="T21" fmla="*/ 22 h 51"/>
                  <a:gd name="T22" fmla="*/ 26 w 28"/>
                  <a:gd name="T23" fmla="*/ 23 h 51"/>
                  <a:gd name="T24" fmla="*/ 26 w 28"/>
                  <a:gd name="T25" fmla="*/ 29 h 51"/>
                  <a:gd name="T26" fmla="*/ 24 w 28"/>
                  <a:gd name="T27" fmla="*/ 30 h 51"/>
                  <a:gd name="T28" fmla="*/ 10 w 28"/>
                  <a:gd name="T29" fmla="*/ 30 h 51"/>
                  <a:gd name="T30" fmla="*/ 10 w 28"/>
                  <a:gd name="T31" fmla="*/ 50 h 51"/>
                  <a:gd name="T32" fmla="*/ 9 w 28"/>
                  <a:gd name="T33" fmla="*/ 51 h 51"/>
                  <a:gd name="T34" fmla="*/ 1 w 28"/>
                  <a:gd name="T3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1">
                    <a:moveTo>
                      <a:pt x="1" y="51"/>
                    </a:moveTo>
                    <a:cubicBezTo>
                      <a:pt x="1" y="51"/>
                      <a:pt x="0" y="50"/>
                      <a:pt x="0" y="50"/>
                    </a:cubicBezTo>
                    <a:cubicBezTo>
                      <a:pt x="0" y="2"/>
                      <a:pt x="0" y="2"/>
                      <a:pt x="0" y="2"/>
                    </a:cubicBezTo>
                    <a:cubicBezTo>
                      <a:pt x="0" y="1"/>
                      <a:pt x="1" y="0"/>
                      <a:pt x="1" y="0"/>
                    </a:cubicBezTo>
                    <a:cubicBezTo>
                      <a:pt x="26" y="0"/>
                      <a:pt x="26" y="0"/>
                      <a:pt x="26" y="0"/>
                    </a:cubicBezTo>
                    <a:cubicBezTo>
                      <a:pt x="27" y="0"/>
                      <a:pt x="28" y="1"/>
                      <a:pt x="28" y="2"/>
                    </a:cubicBezTo>
                    <a:cubicBezTo>
                      <a:pt x="28" y="8"/>
                      <a:pt x="28" y="8"/>
                      <a:pt x="28" y="8"/>
                    </a:cubicBezTo>
                    <a:cubicBezTo>
                      <a:pt x="28" y="9"/>
                      <a:pt x="27" y="9"/>
                      <a:pt x="26" y="9"/>
                    </a:cubicBezTo>
                    <a:cubicBezTo>
                      <a:pt x="10" y="9"/>
                      <a:pt x="10" y="9"/>
                      <a:pt x="10" y="9"/>
                    </a:cubicBezTo>
                    <a:cubicBezTo>
                      <a:pt x="10" y="22"/>
                      <a:pt x="10" y="22"/>
                      <a:pt x="10" y="22"/>
                    </a:cubicBezTo>
                    <a:cubicBezTo>
                      <a:pt x="24" y="22"/>
                      <a:pt x="24" y="22"/>
                      <a:pt x="24" y="22"/>
                    </a:cubicBezTo>
                    <a:cubicBezTo>
                      <a:pt x="25" y="22"/>
                      <a:pt x="26" y="22"/>
                      <a:pt x="26" y="23"/>
                    </a:cubicBezTo>
                    <a:cubicBezTo>
                      <a:pt x="26" y="29"/>
                      <a:pt x="26" y="29"/>
                      <a:pt x="26" y="29"/>
                    </a:cubicBezTo>
                    <a:cubicBezTo>
                      <a:pt x="26" y="30"/>
                      <a:pt x="25" y="30"/>
                      <a:pt x="24" y="30"/>
                    </a:cubicBezTo>
                    <a:cubicBezTo>
                      <a:pt x="10" y="30"/>
                      <a:pt x="10" y="30"/>
                      <a:pt x="10" y="30"/>
                    </a:cubicBezTo>
                    <a:cubicBezTo>
                      <a:pt x="10" y="50"/>
                      <a:pt x="10" y="50"/>
                      <a:pt x="10" y="50"/>
                    </a:cubicBezTo>
                    <a:cubicBezTo>
                      <a:pt x="10" y="50"/>
                      <a:pt x="10" y="51"/>
                      <a:pt x="9"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8" name="Freeform 67"/>
              <p:cNvSpPr>
                <a:spLocks noEditPoints="1"/>
              </p:cNvSpPr>
              <p:nvPr/>
            </p:nvSpPr>
            <p:spPr bwMode="auto">
              <a:xfrm>
                <a:off x="1297300" y="3844406"/>
                <a:ext cx="114859" cy="167445"/>
              </a:xfrm>
              <a:custGeom>
                <a:avLst/>
                <a:gdLst>
                  <a:gd name="T0" fmla="*/ 1 w 35"/>
                  <a:gd name="T1" fmla="*/ 51 h 51"/>
                  <a:gd name="T2" fmla="*/ 0 w 35"/>
                  <a:gd name="T3" fmla="*/ 50 h 51"/>
                  <a:gd name="T4" fmla="*/ 0 w 35"/>
                  <a:gd name="T5" fmla="*/ 2 h 51"/>
                  <a:gd name="T6" fmla="*/ 1 w 35"/>
                  <a:gd name="T7" fmla="*/ 0 h 51"/>
                  <a:gd name="T8" fmla="*/ 15 w 35"/>
                  <a:gd name="T9" fmla="*/ 0 h 51"/>
                  <a:gd name="T10" fmla="*/ 25 w 35"/>
                  <a:gd name="T11" fmla="*/ 3 h 51"/>
                  <a:gd name="T12" fmla="*/ 32 w 35"/>
                  <a:gd name="T13" fmla="*/ 16 h 51"/>
                  <a:gd name="T14" fmla="*/ 29 w 35"/>
                  <a:gd name="T15" fmla="*/ 24 h 51"/>
                  <a:gd name="T16" fmla="*/ 20 w 35"/>
                  <a:gd name="T17" fmla="*/ 29 h 51"/>
                  <a:gd name="T18" fmla="*/ 20 w 35"/>
                  <a:gd name="T19" fmla="*/ 30 h 51"/>
                  <a:gd name="T20" fmla="*/ 34 w 35"/>
                  <a:gd name="T21" fmla="*/ 49 h 51"/>
                  <a:gd name="T22" fmla="*/ 34 w 35"/>
                  <a:gd name="T23" fmla="*/ 51 h 51"/>
                  <a:gd name="T24" fmla="*/ 24 w 35"/>
                  <a:gd name="T25" fmla="*/ 51 h 51"/>
                  <a:gd name="T26" fmla="*/ 22 w 35"/>
                  <a:gd name="T27" fmla="*/ 50 h 51"/>
                  <a:gd name="T28" fmla="*/ 10 w 35"/>
                  <a:gd name="T29" fmla="*/ 30 h 51"/>
                  <a:gd name="T30" fmla="*/ 10 w 35"/>
                  <a:gd name="T31" fmla="*/ 30 h 51"/>
                  <a:gd name="T32" fmla="*/ 10 w 35"/>
                  <a:gd name="T33" fmla="*/ 50 h 51"/>
                  <a:gd name="T34" fmla="*/ 8 w 35"/>
                  <a:gd name="T35" fmla="*/ 51 h 51"/>
                  <a:gd name="T36" fmla="*/ 1 w 35"/>
                  <a:gd name="T37" fmla="*/ 51 h 51"/>
                  <a:gd name="T38" fmla="*/ 10 w 35"/>
                  <a:gd name="T39" fmla="*/ 9 h 51"/>
                  <a:gd name="T40" fmla="*/ 10 w 35"/>
                  <a:gd name="T41" fmla="*/ 24 h 51"/>
                  <a:gd name="T42" fmla="*/ 15 w 35"/>
                  <a:gd name="T43" fmla="*/ 24 h 51"/>
                  <a:gd name="T44" fmla="*/ 22 w 35"/>
                  <a:gd name="T45" fmla="*/ 16 h 51"/>
                  <a:gd name="T46" fmla="*/ 18 w 35"/>
                  <a:gd name="T47" fmla="*/ 9 h 51"/>
                  <a:gd name="T48" fmla="*/ 11 w 35"/>
                  <a:gd name="T49" fmla="*/ 9 h 51"/>
                  <a:gd name="T50" fmla="*/ 10 w 35"/>
                  <a:gd name="T5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1">
                    <a:moveTo>
                      <a:pt x="1" y="51"/>
                    </a:moveTo>
                    <a:cubicBezTo>
                      <a:pt x="0" y="51"/>
                      <a:pt x="0" y="50"/>
                      <a:pt x="0" y="50"/>
                    </a:cubicBezTo>
                    <a:cubicBezTo>
                      <a:pt x="0" y="2"/>
                      <a:pt x="0" y="2"/>
                      <a:pt x="0" y="2"/>
                    </a:cubicBezTo>
                    <a:cubicBezTo>
                      <a:pt x="0" y="1"/>
                      <a:pt x="0" y="0"/>
                      <a:pt x="1" y="0"/>
                    </a:cubicBezTo>
                    <a:cubicBezTo>
                      <a:pt x="15" y="0"/>
                      <a:pt x="15" y="0"/>
                      <a:pt x="15" y="0"/>
                    </a:cubicBezTo>
                    <a:cubicBezTo>
                      <a:pt x="19" y="0"/>
                      <a:pt x="22" y="1"/>
                      <a:pt x="25" y="3"/>
                    </a:cubicBezTo>
                    <a:cubicBezTo>
                      <a:pt x="30" y="5"/>
                      <a:pt x="32" y="10"/>
                      <a:pt x="32" y="16"/>
                    </a:cubicBezTo>
                    <a:cubicBezTo>
                      <a:pt x="32" y="19"/>
                      <a:pt x="31" y="22"/>
                      <a:pt x="29" y="24"/>
                    </a:cubicBezTo>
                    <a:cubicBezTo>
                      <a:pt x="27" y="27"/>
                      <a:pt x="24" y="29"/>
                      <a:pt x="20" y="29"/>
                    </a:cubicBezTo>
                    <a:cubicBezTo>
                      <a:pt x="20" y="30"/>
                      <a:pt x="20" y="30"/>
                      <a:pt x="20" y="30"/>
                    </a:cubicBezTo>
                    <a:cubicBezTo>
                      <a:pt x="24" y="34"/>
                      <a:pt x="30" y="43"/>
                      <a:pt x="34" y="49"/>
                    </a:cubicBezTo>
                    <a:cubicBezTo>
                      <a:pt x="35" y="50"/>
                      <a:pt x="34" y="51"/>
                      <a:pt x="34" y="51"/>
                    </a:cubicBezTo>
                    <a:cubicBezTo>
                      <a:pt x="24" y="51"/>
                      <a:pt x="24" y="51"/>
                      <a:pt x="24" y="51"/>
                    </a:cubicBezTo>
                    <a:cubicBezTo>
                      <a:pt x="23" y="51"/>
                      <a:pt x="23" y="51"/>
                      <a:pt x="22" y="50"/>
                    </a:cubicBezTo>
                    <a:cubicBezTo>
                      <a:pt x="10" y="30"/>
                      <a:pt x="10" y="30"/>
                      <a:pt x="10" y="30"/>
                    </a:cubicBezTo>
                    <a:cubicBezTo>
                      <a:pt x="10" y="30"/>
                      <a:pt x="10" y="30"/>
                      <a:pt x="10" y="30"/>
                    </a:cubicBezTo>
                    <a:cubicBezTo>
                      <a:pt x="10" y="50"/>
                      <a:pt x="10" y="50"/>
                      <a:pt x="10" y="50"/>
                    </a:cubicBezTo>
                    <a:cubicBezTo>
                      <a:pt x="10" y="50"/>
                      <a:pt x="9" y="51"/>
                      <a:pt x="8" y="51"/>
                    </a:cubicBezTo>
                    <a:lnTo>
                      <a:pt x="1" y="51"/>
                    </a:lnTo>
                    <a:close/>
                    <a:moveTo>
                      <a:pt x="10" y="9"/>
                    </a:moveTo>
                    <a:cubicBezTo>
                      <a:pt x="10" y="24"/>
                      <a:pt x="10" y="24"/>
                      <a:pt x="10" y="24"/>
                    </a:cubicBezTo>
                    <a:cubicBezTo>
                      <a:pt x="12" y="24"/>
                      <a:pt x="14" y="24"/>
                      <a:pt x="15" y="24"/>
                    </a:cubicBezTo>
                    <a:cubicBezTo>
                      <a:pt x="19" y="23"/>
                      <a:pt x="22" y="21"/>
                      <a:pt x="22" y="16"/>
                    </a:cubicBezTo>
                    <a:cubicBezTo>
                      <a:pt x="22" y="13"/>
                      <a:pt x="20" y="11"/>
                      <a:pt x="18" y="9"/>
                    </a:cubicBezTo>
                    <a:cubicBezTo>
                      <a:pt x="16" y="9"/>
                      <a:pt x="14" y="9"/>
                      <a:pt x="11"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69" name="Freeform 68"/>
              <p:cNvSpPr>
                <a:spLocks/>
              </p:cNvSpPr>
              <p:nvPr/>
            </p:nvSpPr>
            <p:spPr bwMode="auto">
              <a:xfrm>
                <a:off x="1428766" y="3844406"/>
                <a:ext cx="92718" cy="167445"/>
              </a:xfrm>
              <a:custGeom>
                <a:avLst/>
                <a:gdLst>
                  <a:gd name="T0" fmla="*/ 1 w 28"/>
                  <a:gd name="T1" fmla="*/ 51 h 51"/>
                  <a:gd name="T2" fmla="*/ 0 w 28"/>
                  <a:gd name="T3" fmla="*/ 50 h 51"/>
                  <a:gd name="T4" fmla="*/ 0 w 28"/>
                  <a:gd name="T5" fmla="*/ 2 h 51"/>
                  <a:gd name="T6" fmla="*/ 1 w 28"/>
                  <a:gd name="T7" fmla="*/ 0 h 51"/>
                  <a:gd name="T8" fmla="*/ 26 w 28"/>
                  <a:gd name="T9" fmla="*/ 0 h 51"/>
                  <a:gd name="T10" fmla="*/ 28 w 28"/>
                  <a:gd name="T11" fmla="*/ 2 h 51"/>
                  <a:gd name="T12" fmla="*/ 28 w 28"/>
                  <a:gd name="T13" fmla="*/ 8 h 51"/>
                  <a:gd name="T14" fmla="*/ 26 w 28"/>
                  <a:gd name="T15" fmla="*/ 9 h 51"/>
                  <a:gd name="T16" fmla="*/ 10 w 28"/>
                  <a:gd name="T17" fmla="*/ 9 h 51"/>
                  <a:gd name="T18" fmla="*/ 10 w 28"/>
                  <a:gd name="T19" fmla="*/ 21 h 51"/>
                  <a:gd name="T20" fmla="*/ 25 w 28"/>
                  <a:gd name="T21" fmla="*/ 21 h 51"/>
                  <a:gd name="T22" fmla="*/ 26 w 28"/>
                  <a:gd name="T23" fmla="*/ 22 h 51"/>
                  <a:gd name="T24" fmla="*/ 26 w 28"/>
                  <a:gd name="T25" fmla="*/ 28 h 51"/>
                  <a:gd name="T26" fmla="*/ 25 w 28"/>
                  <a:gd name="T27" fmla="*/ 29 h 51"/>
                  <a:gd name="T28" fmla="*/ 10 w 28"/>
                  <a:gd name="T29" fmla="*/ 29 h 51"/>
                  <a:gd name="T30" fmla="*/ 10 w 28"/>
                  <a:gd name="T31" fmla="*/ 42 h 51"/>
                  <a:gd name="T32" fmla="*/ 26 w 28"/>
                  <a:gd name="T33" fmla="*/ 42 h 51"/>
                  <a:gd name="T34" fmla="*/ 28 w 28"/>
                  <a:gd name="T35" fmla="*/ 43 h 51"/>
                  <a:gd name="T36" fmla="*/ 28 w 28"/>
                  <a:gd name="T37" fmla="*/ 50 h 51"/>
                  <a:gd name="T38" fmla="*/ 26 w 28"/>
                  <a:gd name="T39" fmla="*/ 51 h 51"/>
                  <a:gd name="T40" fmla="*/ 1 w 28"/>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1">
                    <a:moveTo>
                      <a:pt x="1" y="51"/>
                    </a:moveTo>
                    <a:cubicBezTo>
                      <a:pt x="1" y="51"/>
                      <a:pt x="0" y="50"/>
                      <a:pt x="0" y="50"/>
                    </a:cubicBezTo>
                    <a:cubicBezTo>
                      <a:pt x="0" y="2"/>
                      <a:pt x="0" y="2"/>
                      <a:pt x="0" y="2"/>
                    </a:cubicBezTo>
                    <a:cubicBezTo>
                      <a:pt x="0" y="1"/>
                      <a:pt x="1" y="0"/>
                      <a:pt x="1" y="0"/>
                    </a:cubicBezTo>
                    <a:cubicBezTo>
                      <a:pt x="26" y="0"/>
                      <a:pt x="26" y="0"/>
                      <a:pt x="26" y="0"/>
                    </a:cubicBezTo>
                    <a:cubicBezTo>
                      <a:pt x="27" y="0"/>
                      <a:pt x="28" y="1"/>
                      <a:pt x="28" y="2"/>
                    </a:cubicBezTo>
                    <a:cubicBezTo>
                      <a:pt x="28" y="8"/>
                      <a:pt x="28" y="8"/>
                      <a:pt x="28" y="8"/>
                    </a:cubicBezTo>
                    <a:cubicBezTo>
                      <a:pt x="28" y="9"/>
                      <a:pt x="27" y="9"/>
                      <a:pt x="26" y="9"/>
                    </a:cubicBezTo>
                    <a:cubicBezTo>
                      <a:pt x="10" y="9"/>
                      <a:pt x="10" y="9"/>
                      <a:pt x="10" y="9"/>
                    </a:cubicBezTo>
                    <a:cubicBezTo>
                      <a:pt x="10" y="21"/>
                      <a:pt x="10" y="21"/>
                      <a:pt x="10" y="21"/>
                    </a:cubicBezTo>
                    <a:cubicBezTo>
                      <a:pt x="25" y="21"/>
                      <a:pt x="25" y="21"/>
                      <a:pt x="25" y="21"/>
                    </a:cubicBezTo>
                    <a:cubicBezTo>
                      <a:pt x="26" y="21"/>
                      <a:pt x="26" y="22"/>
                      <a:pt x="26" y="22"/>
                    </a:cubicBezTo>
                    <a:cubicBezTo>
                      <a:pt x="26" y="28"/>
                      <a:pt x="26" y="28"/>
                      <a:pt x="26" y="28"/>
                    </a:cubicBezTo>
                    <a:cubicBezTo>
                      <a:pt x="26" y="29"/>
                      <a:pt x="26" y="29"/>
                      <a:pt x="25" y="29"/>
                    </a:cubicBezTo>
                    <a:cubicBezTo>
                      <a:pt x="10" y="29"/>
                      <a:pt x="10" y="29"/>
                      <a:pt x="10" y="29"/>
                    </a:cubicBezTo>
                    <a:cubicBezTo>
                      <a:pt x="10" y="42"/>
                      <a:pt x="10" y="42"/>
                      <a:pt x="10" y="42"/>
                    </a:cubicBezTo>
                    <a:cubicBezTo>
                      <a:pt x="26" y="42"/>
                      <a:pt x="26" y="42"/>
                      <a:pt x="26" y="42"/>
                    </a:cubicBezTo>
                    <a:cubicBezTo>
                      <a:pt x="27" y="42"/>
                      <a:pt x="28" y="42"/>
                      <a:pt x="28" y="43"/>
                    </a:cubicBezTo>
                    <a:cubicBezTo>
                      <a:pt x="28" y="50"/>
                      <a:pt x="28" y="50"/>
                      <a:pt x="28" y="50"/>
                    </a:cubicBezTo>
                    <a:cubicBezTo>
                      <a:pt x="28" y="50"/>
                      <a:pt x="27" y="51"/>
                      <a:pt x="26"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0" name="Freeform 69"/>
              <p:cNvSpPr>
                <a:spLocks/>
              </p:cNvSpPr>
              <p:nvPr/>
            </p:nvSpPr>
            <p:spPr bwMode="auto">
              <a:xfrm>
                <a:off x="1547776" y="3844406"/>
                <a:ext cx="88566" cy="167445"/>
              </a:xfrm>
              <a:custGeom>
                <a:avLst/>
                <a:gdLst>
                  <a:gd name="T0" fmla="*/ 1 w 27"/>
                  <a:gd name="T1" fmla="*/ 51 h 51"/>
                  <a:gd name="T2" fmla="*/ 0 w 27"/>
                  <a:gd name="T3" fmla="*/ 50 h 51"/>
                  <a:gd name="T4" fmla="*/ 0 w 27"/>
                  <a:gd name="T5" fmla="*/ 2 h 51"/>
                  <a:gd name="T6" fmla="*/ 1 w 27"/>
                  <a:gd name="T7" fmla="*/ 0 h 51"/>
                  <a:gd name="T8" fmla="*/ 26 w 27"/>
                  <a:gd name="T9" fmla="*/ 0 h 51"/>
                  <a:gd name="T10" fmla="*/ 27 w 27"/>
                  <a:gd name="T11" fmla="*/ 2 h 51"/>
                  <a:gd name="T12" fmla="*/ 27 w 27"/>
                  <a:gd name="T13" fmla="*/ 8 h 51"/>
                  <a:gd name="T14" fmla="*/ 26 w 27"/>
                  <a:gd name="T15" fmla="*/ 9 h 51"/>
                  <a:gd name="T16" fmla="*/ 10 w 27"/>
                  <a:gd name="T17" fmla="*/ 9 h 51"/>
                  <a:gd name="T18" fmla="*/ 10 w 27"/>
                  <a:gd name="T19" fmla="*/ 21 h 51"/>
                  <a:gd name="T20" fmla="*/ 24 w 27"/>
                  <a:gd name="T21" fmla="*/ 21 h 51"/>
                  <a:gd name="T22" fmla="*/ 26 w 27"/>
                  <a:gd name="T23" fmla="*/ 22 h 51"/>
                  <a:gd name="T24" fmla="*/ 26 w 27"/>
                  <a:gd name="T25" fmla="*/ 28 h 51"/>
                  <a:gd name="T26" fmla="*/ 24 w 27"/>
                  <a:gd name="T27" fmla="*/ 29 h 51"/>
                  <a:gd name="T28" fmla="*/ 10 w 27"/>
                  <a:gd name="T29" fmla="*/ 29 h 51"/>
                  <a:gd name="T30" fmla="*/ 10 w 27"/>
                  <a:gd name="T31" fmla="*/ 42 h 51"/>
                  <a:gd name="T32" fmla="*/ 26 w 27"/>
                  <a:gd name="T33" fmla="*/ 42 h 51"/>
                  <a:gd name="T34" fmla="*/ 27 w 27"/>
                  <a:gd name="T35" fmla="*/ 43 h 51"/>
                  <a:gd name="T36" fmla="*/ 27 w 27"/>
                  <a:gd name="T37" fmla="*/ 50 h 51"/>
                  <a:gd name="T38" fmla="*/ 26 w 27"/>
                  <a:gd name="T39" fmla="*/ 51 h 51"/>
                  <a:gd name="T40" fmla="*/ 1 w 2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1">
                    <a:moveTo>
                      <a:pt x="1" y="51"/>
                    </a:moveTo>
                    <a:cubicBezTo>
                      <a:pt x="0" y="51"/>
                      <a:pt x="0" y="50"/>
                      <a:pt x="0" y="50"/>
                    </a:cubicBezTo>
                    <a:cubicBezTo>
                      <a:pt x="0" y="2"/>
                      <a:pt x="0" y="2"/>
                      <a:pt x="0" y="2"/>
                    </a:cubicBezTo>
                    <a:cubicBezTo>
                      <a:pt x="0" y="1"/>
                      <a:pt x="0" y="0"/>
                      <a:pt x="1" y="0"/>
                    </a:cubicBezTo>
                    <a:cubicBezTo>
                      <a:pt x="26" y="0"/>
                      <a:pt x="26" y="0"/>
                      <a:pt x="26" y="0"/>
                    </a:cubicBezTo>
                    <a:cubicBezTo>
                      <a:pt x="26" y="0"/>
                      <a:pt x="27" y="1"/>
                      <a:pt x="27" y="2"/>
                    </a:cubicBezTo>
                    <a:cubicBezTo>
                      <a:pt x="27" y="8"/>
                      <a:pt x="27" y="8"/>
                      <a:pt x="27" y="8"/>
                    </a:cubicBezTo>
                    <a:cubicBezTo>
                      <a:pt x="27" y="9"/>
                      <a:pt x="26" y="9"/>
                      <a:pt x="26" y="9"/>
                    </a:cubicBezTo>
                    <a:cubicBezTo>
                      <a:pt x="10" y="9"/>
                      <a:pt x="10" y="9"/>
                      <a:pt x="10" y="9"/>
                    </a:cubicBezTo>
                    <a:cubicBezTo>
                      <a:pt x="10" y="21"/>
                      <a:pt x="10" y="21"/>
                      <a:pt x="10" y="21"/>
                    </a:cubicBezTo>
                    <a:cubicBezTo>
                      <a:pt x="24" y="21"/>
                      <a:pt x="24" y="21"/>
                      <a:pt x="24" y="21"/>
                    </a:cubicBezTo>
                    <a:cubicBezTo>
                      <a:pt x="25" y="21"/>
                      <a:pt x="26" y="22"/>
                      <a:pt x="26" y="22"/>
                    </a:cubicBezTo>
                    <a:cubicBezTo>
                      <a:pt x="26" y="28"/>
                      <a:pt x="26" y="28"/>
                      <a:pt x="26" y="28"/>
                    </a:cubicBezTo>
                    <a:cubicBezTo>
                      <a:pt x="26" y="29"/>
                      <a:pt x="25" y="29"/>
                      <a:pt x="24" y="29"/>
                    </a:cubicBezTo>
                    <a:cubicBezTo>
                      <a:pt x="10" y="29"/>
                      <a:pt x="10" y="29"/>
                      <a:pt x="10" y="29"/>
                    </a:cubicBezTo>
                    <a:cubicBezTo>
                      <a:pt x="10" y="42"/>
                      <a:pt x="10" y="42"/>
                      <a:pt x="10" y="42"/>
                    </a:cubicBezTo>
                    <a:cubicBezTo>
                      <a:pt x="26" y="42"/>
                      <a:pt x="26" y="42"/>
                      <a:pt x="26" y="42"/>
                    </a:cubicBezTo>
                    <a:cubicBezTo>
                      <a:pt x="26" y="42"/>
                      <a:pt x="27" y="42"/>
                      <a:pt x="27" y="43"/>
                    </a:cubicBezTo>
                    <a:cubicBezTo>
                      <a:pt x="27" y="50"/>
                      <a:pt x="27" y="50"/>
                      <a:pt x="27" y="50"/>
                    </a:cubicBezTo>
                    <a:cubicBezTo>
                      <a:pt x="27" y="50"/>
                      <a:pt x="26" y="51"/>
                      <a:pt x="26"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1" name="Freeform 70"/>
              <p:cNvSpPr>
                <a:spLocks/>
              </p:cNvSpPr>
              <p:nvPr/>
            </p:nvSpPr>
            <p:spPr bwMode="auto">
              <a:xfrm>
                <a:off x="1687543" y="3844406"/>
                <a:ext cx="112091" cy="167445"/>
              </a:xfrm>
              <a:custGeom>
                <a:avLst/>
                <a:gdLst>
                  <a:gd name="T0" fmla="*/ 13 w 34"/>
                  <a:gd name="T1" fmla="*/ 51 h 51"/>
                  <a:gd name="T2" fmla="*/ 12 w 34"/>
                  <a:gd name="T3" fmla="*/ 50 h 51"/>
                  <a:gd name="T4" fmla="*/ 12 w 34"/>
                  <a:gd name="T5" fmla="*/ 9 h 51"/>
                  <a:gd name="T6" fmla="*/ 2 w 34"/>
                  <a:gd name="T7" fmla="*/ 9 h 51"/>
                  <a:gd name="T8" fmla="*/ 0 w 34"/>
                  <a:gd name="T9" fmla="*/ 8 h 51"/>
                  <a:gd name="T10" fmla="*/ 0 w 34"/>
                  <a:gd name="T11" fmla="*/ 2 h 51"/>
                  <a:gd name="T12" fmla="*/ 2 w 34"/>
                  <a:gd name="T13" fmla="*/ 0 h 51"/>
                  <a:gd name="T14" fmla="*/ 32 w 34"/>
                  <a:gd name="T15" fmla="*/ 0 h 51"/>
                  <a:gd name="T16" fmla="*/ 34 w 34"/>
                  <a:gd name="T17" fmla="*/ 2 h 51"/>
                  <a:gd name="T18" fmla="*/ 34 w 34"/>
                  <a:gd name="T19" fmla="*/ 8 h 51"/>
                  <a:gd name="T20" fmla="*/ 32 w 34"/>
                  <a:gd name="T21" fmla="*/ 9 h 51"/>
                  <a:gd name="T22" fmla="*/ 22 w 34"/>
                  <a:gd name="T23" fmla="*/ 9 h 51"/>
                  <a:gd name="T24" fmla="*/ 22 w 34"/>
                  <a:gd name="T25" fmla="*/ 50 h 51"/>
                  <a:gd name="T26" fmla="*/ 21 w 34"/>
                  <a:gd name="T27" fmla="*/ 51 h 51"/>
                  <a:gd name="T28" fmla="*/ 13 w 34"/>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1">
                    <a:moveTo>
                      <a:pt x="13" y="51"/>
                    </a:moveTo>
                    <a:cubicBezTo>
                      <a:pt x="13" y="51"/>
                      <a:pt x="12" y="50"/>
                      <a:pt x="12" y="50"/>
                    </a:cubicBezTo>
                    <a:cubicBezTo>
                      <a:pt x="12" y="9"/>
                      <a:pt x="12" y="9"/>
                      <a:pt x="12" y="9"/>
                    </a:cubicBezTo>
                    <a:cubicBezTo>
                      <a:pt x="2" y="9"/>
                      <a:pt x="2" y="9"/>
                      <a:pt x="2" y="9"/>
                    </a:cubicBezTo>
                    <a:cubicBezTo>
                      <a:pt x="1" y="9"/>
                      <a:pt x="0" y="9"/>
                      <a:pt x="0" y="8"/>
                    </a:cubicBezTo>
                    <a:cubicBezTo>
                      <a:pt x="0" y="2"/>
                      <a:pt x="0" y="2"/>
                      <a:pt x="0" y="2"/>
                    </a:cubicBezTo>
                    <a:cubicBezTo>
                      <a:pt x="0" y="1"/>
                      <a:pt x="1" y="0"/>
                      <a:pt x="2" y="0"/>
                    </a:cubicBezTo>
                    <a:cubicBezTo>
                      <a:pt x="32" y="0"/>
                      <a:pt x="32" y="0"/>
                      <a:pt x="32" y="0"/>
                    </a:cubicBezTo>
                    <a:cubicBezTo>
                      <a:pt x="33" y="0"/>
                      <a:pt x="34" y="1"/>
                      <a:pt x="34" y="2"/>
                    </a:cubicBezTo>
                    <a:cubicBezTo>
                      <a:pt x="34" y="8"/>
                      <a:pt x="34" y="8"/>
                      <a:pt x="34" y="8"/>
                    </a:cubicBezTo>
                    <a:cubicBezTo>
                      <a:pt x="34" y="9"/>
                      <a:pt x="33" y="9"/>
                      <a:pt x="32" y="9"/>
                    </a:cubicBezTo>
                    <a:cubicBezTo>
                      <a:pt x="22" y="9"/>
                      <a:pt x="22" y="9"/>
                      <a:pt x="22" y="9"/>
                    </a:cubicBezTo>
                    <a:cubicBezTo>
                      <a:pt x="22" y="50"/>
                      <a:pt x="22" y="50"/>
                      <a:pt x="22" y="50"/>
                    </a:cubicBezTo>
                    <a:cubicBezTo>
                      <a:pt x="22" y="50"/>
                      <a:pt x="22" y="51"/>
                      <a:pt x="21" y="51"/>
                    </a:cubicBezTo>
                    <a:lnTo>
                      <a:pt x="1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2" name="Freeform 71"/>
              <p:cNvSpPr>
                <a:spLocks noEditPoints="1"/>
              </p:cNvSpPr>
              <p:nvPr/>
            </p:nvSpPr>
            <p:spPr bwMode="auto">
              <a:xfrm>
                <a:off x="1813473" y="3844406"/>
                <a:ext cx="113475" cy="167445"/>
              </a:xfrm>
              <a:custGeom>
                <a:avLst/>
                <a:gdLst>
                  <a:gd name="T0" fmla="*/ 1 w 35"/>
                  <a:gd name="T1" fmla="*/ 51 h 51"/>
                  <a:gd name="T2" fmla="*/ 0 w 35"/>
                  <a:gd name="T3" fmla="*/ 50 h 51"/>
                  <a:gd name="T4" fmla="*/ 0 w 35"/>
                  <a:gd name="T5" fmla="*/ 2 h 51"/>
                  <a:gd name="T6" fmla="*/ 1 w 35"/>
                  <a:gd name="T7" fmla="*/ 0 h 51"/>
                  <a:gd name="T8" fmla="*/ 15 w 35"/>
                  <a:gd name="T9" fmla="*/ 0 h 51"/>
                  <a:gd name="T10" fmla="*/ 25 w 35"/>
                  <a:gd name="T11" fmla="*/ 3 h 51"/>
                  <a:gd name="T12" fmla="*/ 32 w 35"/>
                  <a:gd name="T13" fmla="*/ 16 h 51"/>
                  <a:gd name="T14" fmla="*/ 29 w 35"/>
                  <a:gd name="T15" fmla="*/ 24 h 51"/>
                  <a:gd name="T16" fmla="*/ 20 w 35"/>
                  <a:gd name="T17" fmla="*/ 29 h 51"/>
                  <a:gd name="T18" fmla="*/ 20 w 35"/>
                  <a:gd name="T19" fmla="*/ 30 h 51"/>
                  <a:gd name="T20" fmla="*/ 34 w 35"/>
                  <a:gd name="T21" fmla="*/ 49 h 51"/>
                  <a:gd name="T22" fmla="*/ 34 w 35"/>
                  <a:gd name="T23" fmla="*/ 51 h 51"/>
                  <a:gd name="T24" fmla="*/ 24 w 35"/>
                  <a:gd name="T25" fmla="*/ 51 h 51"/>
                  <a:gd name="T26" fmla="*/ 22 w 35"/>
                  <a:gd name="T27" fmla="*/ 50 h 51"/>
                  <a:gd name="T28" fmla="*/ 10 w 35"/>
                  <a:gd name="T29" fmla="*/ 30 h 51"/>
                  <a:gd name="T30" fmla="*/ 10 w 35"/>
                  <a:gd name="T31" fmla="*/ 30 h 51"/>
                  <a:gd name="T32" fmla="*/ 10 w 35"/>
                  <a:gd name="T33" fmla="*/ 50 h 51"/>
                  <a:gd name="T34" fmla="*/ 8 w 35"/>
                  <a:gd name="T35" fmla="*/ 51 h 51"/>
                  <a:gd name="T36" fmla="*/ 1 w 35"/>
                  <a:gd name="T37" fmla="*/ 51 h 51"/>
                  <a:gd name="T38" fmla="*/ 10 w 35"/>
                  <a:gd name="T39" fmla="*/ 9 h 51"/>
                  <a:gd name="T40" fmla="*/ 10 w 35"/>
                  <a:gd name="T41" fmla="*/ 24 h 51"/>
                  <a:gd name="T42" fmla="*/ 14 w 35"/>
                  <a:gd name="T43" fmla="*/ 24 h 51"/>
                  <a:gd name="T44" fmla="*/ 22 w 35"/>
                  <a:gd name="T45" fmla="*/ 16 h 51"/>
                  <a:gd name="T46" fmla="*/ 18 w 35"/>
                  <a:gd name="T47" fmla="*/ 9 h 51"/>
                  <a:gd name="T48" fmla="*/ 11 w 35"/>
                  <a:gd name="T49" fmla="*/ 9 h 51"/>
                  <a:gd name="T50" fmla="*/ 10 w 35"/>
                  <a:gd name="T5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1">
                    <a:moveTo>
                      <a:pt x="1" y="51"/>
                    </a:moveTo>
                    <a:cubicBezTo>
                      <a:pt x="0" y="51"/>
                      <a:pt x="0" y="50"/>
                      <a:pt x="0" y="50"/>
                    </a:cubicBezTo>
                    <a:cubicBezTo>
                      <a:pt x="0" y="2"/>
                      <a:pt x="0" y="2"/>
                      <a:pt x="0" y="2"/>
                    </a:cubicBezTo>
                    <a:cubicBezTo>
                      <a:pt x="0" y="1"/>
                      <a:pt x="0" y="0"/>
                      <a:pt x="1" y="0"/>
                    </a:cubicBezTo>
                    <a:cubicBezTo>
                      <a:pt x="15" y="0"/>
                      <a:pt x="15" y="0"/>
                      <a:pt x="15" y="0"/>
                    </a:cubicBezTo>
                    <a:cubicBezTo>
                      <a:pt x="19" y="0"/>
                      <a:pt x="22" y="1"/>
                      <a:pt x="25" y="3"/>
                    </a:cubicBezTo>
                    <a:cubicBezTo>
                      <a:pt x="29" y="5"/>
                      <a:pt x="32" y="10"/>
                      <a:pt x="32" y="16"/>
                    </a:cubicBezTo>
                    <a:cubicBezTo>
                      <a:pt x="32" y="19"/>
                      <a:pt x="31" y="22"/>
                      <a:pt x="29" y="24"/>
                    </a:cubicBezTo>
                    <a:cubicBezTo>
                      <a:pt x="27" y="27"/>
                      <a:pt x="24" y="29"/>
                      <a:pt x="20" y="29"/>
                    </a:cubicBezTo>
                    <a:cubicBezTo>
                      <a:pt x="20" y="30"/>
                      <a:pt x="20" y="30"/>
                      <a:pt x="20" y="30"/>
                    </a:cubicBezTo>
                    <a:cubicBezTo>
                      <a:pt x="24" y="34"/>
                      <a:pt x="30" y="43"/>
                      <a:pt x="34" y="49"/>
                    </a:cubicBezTo>
                    <a:cubicBezTo>
                      <a:pt x="35" y="50"/>
                      <a:pt x="34" y="51"/>
                      <a:pt x="34" y="51"/>
                    </a:cubicBezTo>
                    <a:cubicBezTo>
                      <a:pt x="24" y="51"/>
                      <a:pt x="24" y="51"/>
                      <a:pt x="24" y="51"/>
                    </a:cubicBezTo>
                    <a:cubicBezTo>
                      <a:pt x="23" y="51"/>
                      <a:pt x="23" y="51"/>
                      <a:pt x="22" y="50"/>
                    </a:cubicBezTo>
                    <a:cubicBezTo>
                      <a:pt x="10" y="30"/>
                      <a:pt x="10" y="30"/>
                      <a:pt x="10" y="30"/>
                    </a:cubicBezTo>
                    <a:cubicBezTo>
                      <a:pt x="10" y="30"/>
                      <a:pt x="10" y="30"/>
                      <a:pt x="10" y="30"/>
                    </a:cubicBezTo>
                    <a:cubicBezTo>
                      <a:pt x="10" y="50"/>
                      <a:pt x="10" y="50"/>
                      <a:pt x="10" y="50"/>
                    </a:cubicBezTo>
                    <a:cubicBezTo>
                      <a:pt x="10" y="50"/>
                      <a:pt x="9" y="51"/>
                      <a:pt x="8" y="51"/>
                    </a:cubicBezTo>
                    <a:lnTo>
                      <a:pt x="1" y="51"/>
                    </a:lnTo>
                    <a:close/>
                    <a:moveTo>
                      <a:pt x="10" y="9"/>
                    </a:moveTo>
                    <a:cubicBezTo>
                      <a:pt x="10" y="24"/>
                      <a:pt x="10" y="24"/>
                      <a:pt x="10" y="24"/>
                    </a:cubicBezTo>
                    <a:cubicBezTo>
                      <a:pt x="12" y="24"/>
                      <a:pt x="14" y="24"/>
                      <a:pt x="14" y="24"/>
                    </a:cubicBezTo>
                    <a:cubicBezTo>
                      <a:pt x="19" y="23"/>
                      <a:pt x="22" y="21"/>
                      <a:pt x="22" y="16"/>
                    </a:cubicBezTo>
                    <a:cubicBezTo>
                      <a:pt x="22" y="13"/>
                      <a:pt x="20" y="11"/>
                      <a:pt x="18" y="9"/>
                    </a:cubicBezTo>
                    <a:cubicBezTo>
                      <a:pt x="16" y="9"/>
                      <a:pt x="14" y="9"/>
                      <a:pt x="11"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3" name="Freeform 72"/>
              <p:cNvSpPr>
                <a:spLocks noEditPoints="1"/>
              </p:cNvSpPr>
              <p:nvPr/>
            </p:nvSpPr>
            <p:spPr bwMode="auto">
              <a:xfrm>
                <a:off x="1931099" y="3844406"/>
                <a:ext cx="137001" cy="167445"/>
              </a:xfrm>
              <a:custGeom>
                <a:avLst/>
                <a:gdLst>
                  <a:gd name="T0" fmla="*/ 28 w 42"/>
                  <a:gd name="T1" fmla="*/ 41 h 51"/>
                  <a:gd name="T2" fmla="*/ 13 w 42"/>
                  <a:gd name="T3" fmla="*/ 41 h 51"/>
                  <a:gd name="T4" fmla="*/ 11 w 42"/>
                  <a:gd name="T5" fmla="*/ 50 h 51"/>
                  <a:gd name="T6" fmla="*/ 10 w 42"/>
                  <a:gd name="T7" fmla="*/ 51 h 51"/>
                  <a:gd name="T8" fmla="*/ 1 w 42"/>
                  <a:gd name="T9" fmla="*/ 51 h 51"/>
                  <a:gd name="T10" fmla="*/ 0 w 42"/>
                  <a:gd name="T11" fmla="*/ 50 h 51"/>
                  <a:gd name="T12" fmla="*/ 14 w 42"/>
                  <a:gd name="T13" fmla="*/ 1 h 51"/>
                  <a:gd name="T14" fmla="*/ 16 w 42"/>
                  <a:gd name="T15" fmla="*/ 0 h 51"/>
                  <a:gd name="T16" fmla="*/ 26 w 42"/>
                  <a:gd name="T17" fmla="*/ 0 h 51"/>
                  <a:gd name="T18" fmla="*/ 27 w 42"/>
                  <a:gd name="T19" fmla="*/ 1 h 51"/>
                  <a:gd name="T20" fmla="*/ 42 w 42"/>
                  <a:gd name="T21" fmla="*/ 50 h 51"/>
                  <a:gd name="T22" fmla="*/ 41 w 42"/>
                  <a:gd name="T23" fmla="*/ 51 h 51"/>
                  <a:gd name="T24" fmla="*/ 32 w 42"/>
                  <a:gd name="T25" fmla="*/ 51 h 51"/>
                  <a:gd name="T26" fmla="*/ 30 w 42"/>
                  <a:gd name="T27" fmla="*/ 50 h 51"/>
                  <a:gd name="T28" fmla="*/ 28 w 42"/>
                  <a:gd name="T29" fmla="*/ 41 h 51"/>
                  <a:gd name="T30" fmla="*/ 21 w 42"/>
                  <a:gd name="T31" fmla="*/ 8 h 51"/>
                  <a:gd name="T32" fmla="*/ 15 w 42"/>
                  <a:gd name="T33" fmla="*/ 33 h 51"/>
                  <a:gd name="T34" fmla="*/ 27 w 42"/>
                  <a:gd name="T35" fmla="*/ 33 h 51"/>
                  <a:gd name="T36" fmla="*/ 21 w 42"/>
                  <a:gd name="T3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28" y="41"/>
                    </a:moveTo>
                    <a:cubicBezTo>
                      <a:pt x="13" y="41"/>
                      <a:pt x="13" y="41"/>
                      <a:pt x="13" y="41"/>
                    </a:cubicBezTo>
                    <a:cubicBezTo>
                      <a:pt x="11" y="50"/>
                      <a:pt x="11" y="50"/>
                      <a:pt x="11" y="50"/>
                    </a:cubicBezTo>
                    <a:cubicBezTo>
                      <a:pt x="11" y="50"/>
                      <a:pt x="10" y="51"/>
                      <a:pt x="10" y="51"/>
                    </a:cubicBezTo>
                    <a:cubicBezTo>
                      <a:pt x="1" y="51"/>
                      <a:pt x="1" y="51"/>
                      <a:pt x="1" y="51"/>
                    </a:cubicBezTo>
                    <a:cubicBezTo>
                      <a:pt x="0" y="51"/>
                      <a:pt x="0" y="51"/>
                      <a:pt x="0" y="50"/>
                    </a:cubicBezTo>
                    <a:cubicBezTo>
                      <a:pt x="5" y="33"/>
                      <a:pt x="9" y="18"/>
                      <a:pt x="14" y="1"/>
                    </a:cubicBezTo>
                    <a:cubicBezTo>
                      <a:pt x="15" y="0"/>
                      <a:pt x="15" y="0"/>
                      <a:pt x="16" y="0"/>
                    </a:cubicBezTo>
                    <a:cubicBezTo>
                      <a:pt x="26" y="0"/>
                      <a:pt x="26" y="0"/>
                      <a:pt x="26" y="0"/>
                    </a:cubicBezTo>
                    <a:cubicBezTo>
                      <a:pt x="27" y="0"/>
                      <a:pt x="27" y="1"/>
                      <a:pt x="27" y="1"/>
                    </a:cubicBezTo>
                    <a:cubicBezTo>
                      <a:pt x="32" y="18"/>
                      <a:pt x="37" y="33"/>
                      <a:pt x="42" y="50"/>
                    </a:cubicBezTo>
                    <a:cubicBezTo>
                      <a:pt x="42" y="51"/>
                      <a:pt x="41" y="51"/>
                      <a:pt x="41" y="51"/>
                    </a:cubicBezTo>
                    <a:cubicBezTo>
                      <a:pt x="32" y="51"/>
                      <a:pt x="32" y="51"/>
                      <a:pt x="32" y="51"/>
                    </a:cubicBezTo>
                    <a:cubicBezTo>
                      <a:pt x="31" y="51"/>
                      <a:pt x="31" y="50"/>
                      <a:pt x="30" y="50"/>
                    </a:cubicBezTo>
                    <a:lnTo>
                      <a:pt x="28" y="41"/>
                    </a:lnTo>
                    <a:close/>
                    <a:moveTo>
                      <a:pt x="21" y="8"/>
                    </a:moveTo>
                    <a:cubicBezTo>
                      <a:pt x="15" y="33"/>
                      <a:pt x="15" y="33"/>
                      <a:pt x="15" y="33"/>
                    </a:cubicBezTo>
                    <a:cubicBezTo>
                      <a:pt x="27" y="33"/>
                      <a:pt x="27" y="33"/>
                      <a:pt x="27" y="33"/>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4" name="Freeform 73"/>
              <p:cNvSpPr>
                <a:spLocks noEditPoints="1"/>
              </p:cNvSpPr>
              <p:nvPr/>
            </p:nvSpPr>
            <p:spPr bwMode="auto">
              <a:xfrm>
                <a:off x="2081938" y="3844406"/>
                <a:ext cx="121778" cy="167445"/>
              </a:xfrm>
              <a:custGeom>
                <a:avLst/>
                <a:gdLst>
                  <a:gd name="T0" fmla="*/ 13 w 37"/>
                  <a:gd name="T1" fmla="*/ 0 h 51"/>
                  <a:gd name="T2" fmla="*/ 27 w 37"/>
                  <a:gd name="T3" fmla="*/ 4 h 51"/>
                  <a:gd name="T4" fmla="*/ 37 w 37"/>
                  <a:gd name="T5" fmla="*/ 26 h 51"/>
                  <a:gd name="T6" fmla="*/ 23 w 37"/>
                  <a:gd name="T7" fmla="*/ 49 h 51"/>
                  <a:gd name="T8" fmla="*/ 12 w 37"/>
                  <a:gd name="T9" fmla="*/ 51 h 51"/>
                  <a:gd name="T10" fmla="*/ 2 w 37"/>
                  <a:gd name="T11" fmla="*/ 51 h 51"/>
                  <a:gd name="T12" fmla="*/ 0 w 37"/>
                  <a:gd name="T13" fmla="*/ 50 h 51"/>
                  <a:gd name="T14" fmla="*/ 0 w 37"/>
                  <a:gd name="T15" fmla="*/ 2 h 51"/>
                  <a:gd name="T16" fmla="*/ 2 w 37"/>
                  <a:gd name="T17" fmla="*/ 0 h 51"/>
                  <a:gd name="T18" fmla="*/ 13 w 37"/>
                  <a:gd name="T19" fmla="*/ 0 h 51"/>
                  <a:gd name="T20" fmla="*/ 10 w 37"/>
                  <a:gd name="T21" fmla="*/ 9 h 51"/>
                  <a:gd name="T22" fmla="*/ 10 w 37"/>
                  <a:gd name="T23" fmla="*/ 42 h 51"/>
                  <a:gd name="T24" fmla="*/ 11 w 37"/>
                  <a:gd name="T25" fmla="*/ 42 h 51"/>
                  <a:gd name="T26" fmla="*/ 16 w 37"/>
                  <a:gd name="T27" fmla="*/ 42 h 51"/>
                  <a:gd name="T28" fmla="*/ 27 w 37"/>
                  <a:gd name="T29" fmla="*/ 25 h 51"/>
                  <a:gd name="T30" fmla="*/ 22 w 37"/>
                  <a:gd name="T31" fmla="*/ 12 h 51"/>
                  <a:gd name="T32" fmla="*/ 13 w 37"/>
                  <a:gd name="T33" fmla="*/ 9 h 51"/>
                  <a:gd name="T34" fmla="*/ 10 w 37"/>
                  <a:gd name="T35"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1">
                    <a:moveTo>
                      <a:pt x="13" y="0"/>
                    </a:moveTo>
                    <a:cubicBezTo>
                      <a:pt x="18" y="0"/>
                      <a:pt x="23" y="1"/>
                      <a:pt x="27" y="4"/>
                    </a:cubicBezTo>
                    <a:cubicBezTo>
                      <a:pt x="34" y="9"/>
                      <a:pt x="37" y="18"/>
                      <a:pt x="37" y="26"/>
                    </a:cubicBezTo>
                    <a:cubicBezTo>
                      <a:pt x="37" y="36"/>
                      <a:pt x="33" y="46"/>
                      <a:pt x="23" y="49"/>
                    </a:cubicBezTo>
                    <a:cubicBezTo>
                      <a:pt x="19" y="51"/>
                      <a:pt x="16" y="51"/>
                      <a:pt x="12" y="51"/>
                    </a:cubicBezTo>
                    <a:cubicBezTo>
                      <a:pt x="2" y="51"/>
                      <a:pt x="2" y="51"/>
                      <a:pt x="2" y="51"/>
                    </a:cubicBezTo>
                    <a:cubicBezTo>
                      <a:pt x="1" y="51"/>
                      <a:pt x="0" y="50"/>
                      <a:pt x="0" y="50"/>
                    </a:cubicBezTo>
                    <a:cubicBezTo>
                      <a:pt x="0" y="2"/>
                      <a:pt x="0" y="2"/>
                      <a:pt x="0" y="2"/>
                    </a:cubicBezTo>
                    <a:cubicBezTo>
                      <a:pt x="0" y="1"/>
                      <a:pt x="1" y="0"/>
                      <a:pt x="2" y="0"/>
                    </a:cubicBezTo>
                    <a:lnTo>
                      <a:pt x="13" y="0"/>
                    </a:lnTo>
                    <a:close/>
                    <a:moveTo>
                      <a:pt x="10" y="9"/>
                    </a:moveTo>
                    <a:cubicBezTo>
                      <a:pt x="10" y="42"/>
                      <a:pt x="10" y="42"/>
                      <a:pt x="10" y="42"/>
                    </a:cubicBezTo>
                    <a:cubicBezTo>
                      <a:pt x="11" y="42"/>
                      <a:pt x="11" y="42"/>
                      <a:pt x="11" y="42"/>
                    </a:cubicBezTo>
                    <a:cubicBezTo>
                      <a:pt x="13" y="42"/>
                      <a:pt x="15" y="42"/>
                      <a:pt x="16" y="42"/>
                    </a:cubicBezTo>
                    <a:cubicBezTo>
                      <a:pt x="24" y="40"/>
                      <a:pt x="27" y="33"/>
                      <a:pt x="27" y="25"/>
                    </a:cubicBezTo>
                    <a:cubicBezTo>
                      <a:pt x="27" y="21"/>
                      <a:pt x="26" y="15"/>
                      <a:pt x="22" y="12"/>
                    </a:cubicBezTo>
                    <a:cubicBezTo>
                      <a:pt x="19" y="10"/>
                      <a:pt x="16" y="9"/>
                      <a:pt x="13"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5" name="Freeform 74"/>
              <p:cNvSpPr>
                <a:spLocks/>
              </p:cNvSpPr>
              <p:nvPr/>
            </p:nvSpPr>
            <p:spPr bwMode="auto">
              <a:xfrm>
                <a:off x="2225858" y="3844406"/>
                <a:ext cx="88566" cy="167445"/>
              </a:xfrm>
              <a:custGeom>
                <a:avLst/>
                <a:gdLst>
                  <a:gd name="T0" fmla="*/ 1 w 27"/>
                  <a:gd name="T1" fmla="*/ 51 h 51"/>
                  <a:gd name="T2" fmla="*/ 0 w 27"/>
                  <a:gd name="T3" fmla="*/ 50 h 51"/>
                  <a:gd name="T4" fmla="*/ 0 w 27"/>
                  <a:gd name="T5" fmla="*/ 2 h 51"/>
                  <a:gd name="T6" fmla="*/ 1 w 27"/>
                  <a:gd name="T7" fmla="*/ 0 h 51"/>
                  <a:gd name="T8" fmla="*/ 26 w 27"/>
                  <a:gd name="T9" fmla="*/ 0 h 51"/>
                  <a:gd name="T10" fmla="*/ 27 w 27"/>
                  <a:gd name="T11" fmla="*/ 2 h 51"/>
                  <a:gd name="T12" fmla="*/ 27 w 27"/>
                  <a:gd name="T13" fmla="*/ 8 h 51"/>
                  <a:gd name="T14" fmla="*/ 26 w 27"/>
                  <a:gd name="T15" fmla="*/ 9 h 51"/>
                  <a:gd name="T16" fmla="*/ 9 w 27"/>
                  <a:gd name="T17" fmla="*/ 9 h 51"/>
                  <a:gd name="T18" fmla="*/ 9 w 27"/>
                  <a:gd name="T19" fmla="*/ 21 h 51"/>
                  <a:gd name="T20" fmla="*/ 24 w 27"/>
                  <a:gd name="T21" fmla="*/ 21 h 51"/>
                  <a:gd name="T22" fmla="*/ 26 w 27"/>
                  <a:gd name="T23" fmla="*/ 22 h 51"/>
                  <a:gd name="T24" fmla="*/ 26 w 27"/>
                  <a:gd name="T25" fmla="*/ 28 h 51"/>
                  <a:gd name="T26" fmla="*/ 24 w 27"/>
                  <a:gd name="T27" fmla="*/ 29 h 51"/>
                  <a:gd name="T28" fmla="*/ 9 w 27"/>
                  <a:gd name="T29" fmla="*/ 29 h 51"/>
                  <a:gd name="T30" fmla="*/ 9 w 27"/>
                  <a:gd name="T31" fmla="*/ 42 h 51"/>
                  <a:gd name="T32" fmla="*/ 26 w 27"/>
                  <a:gd name="T33" fmla="*/ 42 h 51"/>
                  <a:gd name="T34" fmla="*/ 27 w 27"/>
                  <a:gd name="T35" fmla="*/ 43 h 51"/>
                  <a:gd name="T36" fmla="*/ 27 w 27"/>
                  <a:gd name="T37" fmla="*/ 50 h 51"/>
                  <a:gd name="T38" fmla="*/ 26 w 27"/>
                  <a:gd name="T39" fmla="*/ 51 h 51"/>
                  <a:gd name="T40" fmla="*/ 1 w 2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1">
                    <a:moveTo>
                      <a:pt x="1" y="51"/>
                    </a:moveTo>
                    <a:cubicBezTo>
                      <a:pt x="0" y="51"/>
                      <a:pt x="0" y="50"/>
                      <a:pt x="0" y="50"/>
                    </a:cubicBezTo>
                    <a:cubicBezTo>
                      <a:pt x="0" y="2"/>
                      <a:pt x="0" y="2"/>
                      <a:pt x="0" y="2"/>
                    </a:cubicBezTo>
                    <a:cubicBezTo>
                      <a:pt x="0" y="1"/>
                      <a:pt x="0" y="0"/>
                      <a:pt x="1" y="0"/>
                    </a:cubicBezTo>
                    <a:cubicBezTo>
                      <a:pt x="26" y="0"/>
                      <a:pt x="26" y="0"/>
                      <a:pt x="26" y="0"/>
                    </a:cubicBezTo>
                    <a:cubicBezTo>
                      <a:pt x="26" y="0"/>
                      <a:pt x="27" y="1"/>
                      <a:pt x="27" y="2"/>
                    </a:cubicBezTo>
                    <a:cubicBezTo>
                      <a:pt x="27" y="8"/>
                      <a:pt x="27" y="8"/>
                      <a:pt x="27" y="8"/>
                    </a:cubicBezTo>
                    <a:cubicBezTo>
                      <a:pt x="27" y="9"/>
                      <a:pt x="26" y="9"/>
                      <a:pt x="26" y="9"/>
                    </a:cubicBezTo>
                    <a:cubicBezTo>
                      <a:pt x="9" y="9"/>
                      <a:pt x="9" y="9"/>
                      <a:pt x="9" y="9"/>
                    </a:cubicBezTo>
                    <a:cubicBezTo>
                      <a:pt x="9" y="21"/>
                      <a:pt x="9" y="21"/>
                      <a:pt x="9" y="21"/>
                    </a:cubicBezTo>
                    <a:cubicBezTo>
                      <a:pt x="24" y="21"/>
                      <a:pt x="24" y="21"/>
                      <a:pt x="24" y="21"/>
                    </a:cubicBezTo>
                    <a:cubicBezTo>
                      <a:pt x="25" y="21"/>
                      <a:pt x="26" y="22"/>
                      <a:pt x="26" y="22"/>
                    </a:cubicBezTo>
                    <a:cubicBezTo>
                      <a:pt x="26" y="28"/>
                      <a:pt x="26" y="28"/>
                      <a:pt x="26" y="28"/>
                    </a:cubicBezTo>
                    <a:cubicBezTo>
                      <a:pt x="26" y="29"/>
                      <a:pt x="25" y="29"/>
                      <a:pt x="24" y="29"/>
                    </a:cubicBezTo>
                    <a:cubicBezTo>
                      <a:pt x="9" y="29"/>
                      <a:pt x="9" y="29"/>
                      <a:pt x="9" y="29"/>
                    </a:cubicBezTo>
                    <a:cubicBezTo>
                      <a:pt x="9" y="42"/>
                      <a:pt x="9" y="42"/>
                      <a:pt x="9" y="42"/>
                    </a:cubicBezTo>
                    <a:cubicBezTo>
                      <a:pt x="26" y="42"/>
                      <a:pt x="26" y="42"/>
                      <a:pt x="26" y="42"/>
                    </a:cubicBezTo>
                    <a:cubicBezTo>
                      <a:pt x="26" y="42"/>
                      <a:pt x="27" y="42"/>
                      <a:pt x="27" y="43"/>
                    </a:cubicBezTo>
                    <a:cubicBezTo>
                      <a:pt x="27" y="50"/>
                      <a:pt x="27" y="50"/>
                      <a:pt x="27" y="50"/>
                    </a:cubicBezTo>
                    <a:cubicBezTo>
                      <a:pt x="27" y="50"/>
                      <a:pt x="26" y="51"/>
                      <a:pt x="26"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6" name="Freeform 75"/>
              <p:cNvSpPr>
                <a:spLocks noEditPoints="1"/>
              </p:cNvSpPr>
              <p:nvPr/>
            </p:nvSpPr>
            <p:spPr bwMode="auto">
              <a:xfrm>
                <a:off x="2369777" y="3844406"/>
                <a:ext cx="138384" cy="167445"/>
              </a:xfrm>
              <a:custGeom>
                <a:avLst/>
                <a:gdLst>
                  <a:gd name="T0" fmla="*/ 28 w 42"/>
                  <a:gd name="T1" fmla="*/ 41 h 51"/>
                  <a:gd name="T2" fmla="*/ 13 w 42"/>
                  <a:gd name="T3" fmla="*/ 41 h 51"/>
                  <a:gd name="T4" fmla="*/ 11 w 42"/>
                  <a:gd name="T5" fmla="*/ 50 h 51"/>
                  <a:gd name="T6" fmla="*/ 10 w 42"/>
                  <a:gd name="T7" fmla="*/ 51 h 51"/>
                  <a:gd name="T8" fmla="*/ 1 w 42"/>
                  <a:gd name="T9" fmla="*/ 51 h 51"/>
                  <a:gd name="T10" fmla="*/ 0 w 42"/>
                  <a:gd name="T11" fmla="*/ 50 h 51"/>
                  <a:gd name="T12" fmla="*/ 14 w 42"/>
                  <a:gd name="T13" fmla="*/ 1 h 51"/>
                  <a:gd name="T14" fmla="*/ 16 w 42"/>
                  <a:gd name="T15" fmla="*/ 0 h 51"/>
                  <a:gd name="T16" fmla="*/ 26 w 42"/>
                  <a:gd name="T17" fmla="*/ 0 h 51"/>
                  <a:gd name="T18" fmla="*/ 27 w 42"/>
                  <a:gd name="T19" fmla="*/ 1 h 51"/>
                  <a:gd name="T20" fmla="*/ 42 w 42"/>
                  <a:gd name="T21" fmla="*/ 50 h 51"/>
                  <a:gd name="T22" fmla="*/ 41 w 42"/>
                  <a:gd name="T23" fmla="*/ 51 h 51"/>
                  <a:gd name="T24" fmla="*/ 32 w 42"/>
                  <a:gd name="T25" fmla="*/ 51 h 51"/>
                  <a:gd name="T26" fmla="*/ 30 w 42"/>
                  <a:gd name="T27" fmla="*/ 50 h 51"/>
                  <a:gd name="T28" fmla="*/ 28 w 42"/>
                  <a:gd name="T29" fmla="*/ 41 h 51"/>
                  <a:gd name="T30" fmla="*/ 21 w 42"/>
                  <a:gd name="T31" fmla="*/ 8 h 51"/>
                  <a:gd name="T32" fmla="*/ 15 w 42"/>
                  <a:gd name="T33" fmla="*/ 33 h 51"/>
                  <a:gd name="T34" fmla="*/ 27 w 42"/>
                  <a:gd name="T35" fmla="*/ 33 h 51"/>
                  <a:gd name="T36" fmla="*/ 21 w 42"/>
                  <a:gd name="T3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28" y="41"/>
                    </a:moveTo>
                    <a:cubicBezTo>
                      <a:pt x="13" y="41"/>
                      <a:pt x="13" y="41"/>
                      <a:pt x="13" y="41"/>
                    </a:cubicBezTo>
                    <a:cubicBezTo>
                      <a:pt x="11" y="50"/>
                      <a:pt x="11" y="50"/>
                      <a:pt x="11" y="50"/>
                    </a:cubicBezTo>
                    <a:cubicBezTo>
                      <a:pt x="11" y="50"/>
                      <a:pt x="10" y="51"/>
                      <a:pt x="10" y="51"/>
                    </a:cubicBezTo>
                    <a:cubicBezTo>
                      <a:pt x="1" y="51"/>
                      <a:pt x="1" y="51"/>
                      <a:pt x="1" y="51"/>
                    </a:cubicBezTo>
                    <a:cubicBezTo>
                      <a:pt x="0" y="51"/>
                      <a:pt x="0" y="51"/>
                      <a:pt x="0" y="50"/>
                    </a:cubicBezTo>
                    <a:cubicBezTo>
                      <a:pt x="5" y="33"/>
                      <a:pt x="9" y="18"/>
                      <a:pt x="14" y="1"/>
                    </a:cubicBezTo>
                    <a:cubicBezTo>
                      <a:pt x="15" y="0"/>
                      <a:pt x="15" y="0"/>
                      <a:pt x="16" y="0"/>
                    </a:cubicBezTo>
                    <a:cubicBezTo>
                      <a:pt x="26" y="0"/>
                      <a:pt x="26" y="0"/>
                      <a:pt x="26" y="0"/>
                    </a:cubicBezTo>
                    <a:cubicBezTo>
                      <a:pt x="27" y="0"/>
                      <a:pt x="27" y="1"/>
                      <a:pt x="27" y="1"/>
                    </a:cubicBezTo>
                    <a:cubicBezTo>
                      <a:pt x="32" y="18"/>
                      <a:pt x="37" y="33"/>
                      <a:pt x="42" y="50"/>
                    </a:cubicBezTo>
                    <a:cubicBezTo>
                      <a:pt x="42" y="51"/>
                      <a:pt x="41" y="51"/>
                      <a:pt x="41" y="51"/>
                    </a:cubicBezTo>
                    <a:cubicBezTo>
                      <a:pt x="32" y="51"/>
                      <a:pt x="32" y="51"/>
                      <a:pt x="32" y="51"/>
                    </a:cubicBezTo>
                    <a:cubicBezTo>
                      <a:pt x="31" y="51"/>
                      <a:pt x="31" y="50"/>
                      <a:pt x="30" y="50"/>
                    </a:cubicBezTo>
                    <a:lnTo>
                      <a:pt x="28" y="41"/>
                    </a:lnTo>
                    <a:close/>
                    <a:moveTo>
                      <a:pt x="21" y="8"/>
                    </a:moveTo>
                    <a:cubicBezTo>
                      <a:pt x="15" y="33"/>
                      <a:pt x="15" y="33"/>
                      <a:pt x="15" y="33"/>
                    </a:cubicBezTo>
                    <a:cubicBezTo>
                      <a:pt x="27" y="33"/>
                      <a:pt x="27" y="33"/>
                      <a:pt x="27" y="33"/>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7" name="Freeform 76"/>
              <p:cNvSpPr>
                <a:spLocks/>
              </p:cNvSpPr>
              <p:nvPr/>
            </p:nvSpPr>
            <p:spPr bwMode="auto">
              <a:xfrm>
                <a:off x="2515080" y="3840254"/>
                <a:ext cx="117627" cy="174364"/>
              </a:xfrm>
              <a:custGeom>
                <a:avLst/>
                <a:gdLst>
                  <a:gd name="T0" fmla="*/ 23 w 36"/>
                  <a:gd name="T1" fmla="*/ 53 h 53"/>
                  <a:gd name="T2" fmla="*/ 0 w 36"/>
                  <a:gd name="T3" fmla="*/ 27 h 53"/>
                  <a:gd name="T4" fmla="*/ 24 w 36"/>
                  <a:gd name="T5" fmla="*/ 0 h 53"/>
                  <a:gd name="T6" fmla="*/ 34 w 36"/>
                  <a:gd name="T7" fmla="*/ 2 h 53"/>
                  <a:gd name="T8" fmla="*/ 35 w 36"/>
                  <a:gd name="T9" fmla="*/ 4 h 53"/>
                  <a:gd name="T10" fmla="*/ 35 w 36"/>
                  <a:gd name="T11" fmla="*/ 10 h 53"/>
                  <a:gd name="T12" fmla="*/ 34 w 36"/>
                  <a:gd name="T13" fmla="*/ 11 h 53"/>
                  <a:gd name="T14" fmla="*/ 26 w 36"/>
                  <a:gd name="T15" fmla="*/ 10 h 53"/>
                  <a:gd name="T16" fmla="*/ 14 w 36"/>
                  <a:gd name="T17" fmla="*/ 14 h 53"/>
                  <a:gd name="T18" fmla="*/ 10 w 36"/>
                  <a:gd name="T19" fmla="*/ 27 h 53"/>
                  <a:gd name="T20" fmla="*/ 17 w 36"/>
                  <a:gd name="T21" fmla="*/ 42 h 53"/>
                  <a:gd name="T22" fmla="*/ 23 w 36"/>
                  <a:gd name="T23" fmla="*/ 44 h 53"/>
                  <a:gd name="T24" fmla="*/ 26 w 36"/>
                  <a:gd name="T25" fmla="*/ 43 h 53"/>
                  <a:gd name="T26" fmla="*/ 26 w 36"/>
                  <a:gd name="T27" fmla="*/ 27 h 53"/>
                  <a:gd name="T28" fmla="*/ 28 w 36"/>
                  <a:gd name="T29" fmla="*/ 26 h 53"/>
                  <a:gd name="T30" fmla="*/ 35 w 36"/>
                  <a:gd name="T31" fmla="*/ 26 h 53"/>
                  <a:gd name="T32" fmla="*/ 36 w 36"/>
                  <a:gd name="T33" fmla="*/ 27 h 53"/>
                  <a:gd name="T34" fmla="*/ 36 w 36"/>
                  <a:gd name="T35" fmla="*/ 49 h 53"/>
                  <a:gd name="T36" fmla="*/ 35 w 36"/>
                  <a:gd name="T37" fmla="*/ 51 h 53"/>
                  <a:gd name="T38" fmla="*/ 23 w 36"/>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53">
                    <a:moveTo>
                      <a:pt x="23" y="53"/>
                    </a:moveTo>
                    <a:cubicBezTo>
                      <a:pt x="8" y="53"/>
                      <a:pt x="0" y="41"/>
                      <a:pt x="0" y="27"/>
                    </a:cubicBezTo>
                    <a:cubicBezTo>
                      <a:pt x="0" y="12"/>
                      <a:pt x="8" y="0"/>
                      <a:pt x="24" y="0"/>
                    </a:cubicBezTo>
                    <a:cubicBezTo>
                      <a:pt x="28" y="0"/>
                      <a:pt x="31" y="1"/>
                      <a:pt x="34" y="2"/>
                    </a:cubicBezTo>
                    <a:cubicBezTo>
                      <a:pt x="35" y="2"/>
                      <a:pt x="35" y="3"/>
                      <a:pt x="35" y="4"/>
                    </a:cubicBezTo>
                    <a:cubicBezTo>
                      <a:pt x="35" y="10"/>
                      <a:pt x="35" y="10"/>
                      <a:pt x="35" y="10"/>
                    </a:cubicBezTo>
                    <a:cubicBezTo>
                      <a:pt x="35" y="11"/>
                      <a:pt x="34" y="11"/>
                      <a:pt x="34" y="11"/>
                    </a:cubicBezTo>
                    <a:cubicBezTo>
                      <a:pt x="31" y="10"/>
                      <a:pt x="28" y="10"/>
                      <a:pt x="26" y="10"/>
                    </a:cubicBezTo>
                    <a:cubicBezTo>
                      <a:pt x="22" y="10"/>
                      <a:pt x="18" y="11"/>
                      <a:pt x="14" y="14"/>
                    </a:cubicBezTo>
                    <a:cubicBezTo>
                      <a:pt x="11" y="18"/>
                      <a:pt x="10" y="23"/>
                      <a:pt x="10" y="27"/>
                    </a:cubicBezTo>
                    <a:cubicBezTo>
                      <a:pt x="10" y="33"/>
                      <a:pt x="12" y="39"/>
                      <a:pt x="17" y="42"/>
                    </a:cubicBezTo>
                    <a:cubicBezTo>
                      <a:pt x="19" y="43"/>
                      <a:pt x="21" y="44"/>
                      <a:pt x="23" y="44"/>
                    </a:cubicBezTo>
                    <a:cubicBezTo>
                      <a:pt x="24" y="44"/>
                      <a:pt x="25" y="43"/>
                      <a:pt x="26" y="43"/>
                    </a:cubicBezTo>
                    <a:cubicBezTo>
                      <a:pt x="26" y="27"/>
                      <a:pt x="26" y="27"/>
                      <a:pt x="26" y="27"/>
                    </a:cubicBezTo>
                    <a:cubicBezTo>
                      <a:pt x="26" y="26"/>
                      <a:pt x="27" y="26"/>
                      <a:pt x="28" y="26"/>
                    </a:cubicBezTo>
                    <a:cubicBezTo>
                      <a:pt x="35" y="26"/>
                      <a:pt x="35" y="26"/>
                      <a:pt x="35" y="26"/>
                    </a:cubicBezTo>
                    <a:cubicBezTo>
                      <a:pt x="36" y="26"/>
                      <a:pt x="36" y="26"/>
                      <a:pt x="36" y="27"/>
                    </a:cubicBezTo>
                    <a:cubicBezTo>
                      <a:pt x="36" y="49"/>
                      <a:pt x="36" y="49"/>
                      <a:pt x="36" y="49"/>
                    </a:cubicBezTo>
                    <a:cubicBezTo>
                      <a:pt x="36" y="50"/>
                      <a:pt x="36" y="50"/>
                      <a:pt x="35" y="51"/>
                    </a:cubicBezTo>
                    <a:cubicBezTo>
                      <a:pt x="31" y="52"/>
                      <a:pt x="27" y="53"/>
                      <a:pt x="2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8" name="Freeform 31"/>
              <p:cNvSpPr>
                <a:spLocks noEditPoints="1"/>
              </p:cNvSpPr>
              <p:nvPr/>
            </p:nvSpPr>
            <p:spPr bwMode="auto">
              <a:xfrm>
                <a:off x="2658999" y="3844406"/>
                <a:ext cx="114859" cy="167445"/>
              </a:xfrm>
              <a:custGeom>
                <a:avLst/>
                <a:gdLst>
                  <a:gd name="T0" fmla="*/ 1 w 35"/>
                  <a:gd name="T1" fmla="*/ 51 h 51"/>
                  <a:gd name="T2" fmla="*/ 0 w 35"/>
                  <a:gd name="T3" fmla="*/ 50 h 51"/>
                  <a:gd name="T4" fmla="*/ 0 w 35"/>
                  <a:gd name="T5" fmla="*/ 2 h 51"/>
                  <a:gd name="T6" fmla="*/ 1 w 35"/>
                  <a:gd name="T7" fmla="*/ 0 h 51"/>
                  <a:gd name="T8" fmla="*/ 16 w 35"/>
                  <a:gd name="T9" fmla="*/ 0 h 51"/>
                  <a:gd name="T10" fmla="*/ 26 w 35"/>
                  <a:gd name="T11" fmla="*/ 3 h 51"/>
                  <a:gd name="T12" fmla="*/ 32 w 35"/>
                  <a:gd name="T13" fmla="*/ 16 h 51"/>
                  <a:gd name="T14" fmla="*/ 30 w 35"/>
                  <a:gd name="T15" fmla="*/ 24 h 51"/>
                  <a:gd name="T16" fmla="*/ 20 w 35"/>
                  <a:gd name="T17" fmla="*/ 29 h 51"/>
                  <a:gd name="T18" fmla="*/ 20 w 35"/>
                  <a:gd name="T19" fmla="*/ 30 h 51"/>
                  <a:gd name="T20" fmla="*/ 35 w 35"/>
                  <a:gd name="T21" fmla="*/ 49 h 51"/>
                  <a:gd name="T22" fmla="*/ 34 w 35"/>
                  <a:gd name="T23" fmla="*/ 51 h 51"/>
                  <a:gd name="T24" fmla="*/ 24 w 35"/>
                  <a:gd name="T25" fmla="*/ 51 h 51"/>
                  <a:gd name="T26" fmla="*/ 23 w 35"/>
                  <a:gd name="T27" fmla="*/ 50 h 51"/>
                  <a:gd name="T28" fmla="*/ 10 w 35"/>
                  <a:gd name="T29" fmla="*/ 30 h 51"/>
                  <a:gd name="T30" fmla="*/ 10 w 35"/>
                  <a:gd name="T31" fmla="*/ 30 h 51"/>
                  <a:gd name="T32" fmla="*/ 10 w 35"/>
                  <a:gd name="T33" fmla="*/ 50 h 51"/>
                  <a:gd name="T34" fmla="*/ 9 w 35"/>
                  <a:gd name="T35" fmla="*/ 51 h 51"/>
                  <a:gd name="T36" fmla="*/ 1 w 35"/>
                  <a:gd name="T37" fmla="*/ 51 h 51"/>
                  <a:gd name="T38" fmla="*/ 10 w 35"/>
                  <a:gd name="T39" fmla="*/ 9 h 51"/>
                  <a:gd name="T40" fmla="*/ 10 w 35"/>
                  <a:gd name="T41" fmla="*/ 24 h 51"/>
                  <a:gd name="T42" fmla="*/ 15 w 35"/>
                  <a:gd name="T43" fmla="*/ 24 h 51"/>
                  <a:gd name="T44" fmla="*/ 22 w 35"/>
                  <a:gd name="T45" fmla="*/ 16 h 51"/>
                  <a:gd name="T46" fmla="*/ 18 w 35"/>
                  <a:gd name="T47" fmla="*/ 9 h 51"/>
                  <a:gd name="T48" fmla="*/ 11 w 35"/>
                  <a:gd name="T49" fmla="*/ 9 h 51"/>
                  <a:gd name="T50" fmla="*/ 10 w 35"/>
                  <a:gd name="T5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1">
                    <a:moveTo>
                      <a:pt x="1" y="51"/>
                    </a:moveTo>
                    <a:cubicBezTo>
                      <a:pt x="1" y="51"/>
                      <a:pt x="0" y="50"/>
                      <a:pt x="0" y="50"/>
                    </a:cubicBezTo>
                    <a:cubicBezTo>
                      <a:pt x="0" y="2"/>
                      <a:pt x="0" y="2"/>
                      <a:pt x="0" y="2"/>
                    </a:cubicBezTo>
                    <a:cubicBezTo>
                      <a:pt x="0" y="1"/>
                      <a:pt x="1" y="0"/>
                      <a:pt x="1" y="0"/>
                    </a:cubicBezTo>
                    <a:cubicBezTo>
                      <a:pt x="16" y="0"/>
                      <a:pt x="16" y="0"/>
                      <a:pt x="16" y="0"/>
                    </a:cubicBezTo>
                    <a:cubicBezTo>
                      <a:pt x="19" y="0"/>
                      <a:pt x="22" y="1"/>
                      <a:pt x="26" y="3"/>
                    </a:cubicBezTo>
                    <a:cubicBezTo>
                      <a:pt x="30" y="5"/>
                      <a:pt x="32" y="10"/>
                      <a:pt x="32" y="16"/>
                    </a:cubicBezTo>
                    <a:cubicBezTo>
                      <a:pt x="32" y="19"/>
                      <a:pt x="31" y="22"/>
                      <a:pt x="30" y="24"/>
                    </a:cubicBezTo>
                    <a:cubicBezTo>
                      <a:pt x="27" y="27"/>
                      <a:pt x="24" y="29"/>
                      <a:pt x="20" y="29"/>
                    </a:cubicBezTo>
                    <a:cubicBezTo>
                      <a:pt x="20" y="30"/>
                      <a:pt x="20" y="30"/>
                      <a:pt x="20" y="30"/>
                    </a:cubicBezTo>
                    <a:cubicBezTo>
                      <a:pt x="24" y="34"/>
                      <a:pt x="31" y="43"/>
                      <a:pt x="35" y="49"/>
                    </a:cubicBezTo>
                    <a:cubicBezTo>
                      <a:pt x="35" y="50"/>
                      <a:pt x="35" y="51"/>
                      <a:pt x="34" y="51"/>
                    </a:cubicBezTo>
                    <a:cubicBezTo>
                      <a:pt x="24" y="51"/>
                      <a:pt x="24" y="51"/>
                      <a:pt x="24" y="51"/>
                    </a:cubicBezTo>
                    <a:cubicBezTo>
                      <a:pt x="23" y="51"/>
                      <a:pt x="23" y="51"/>
                      <a:pt x="23" y="50"/>
                    </a:cubicBezTo>
                    <a:cubicBezTo>
                      <a:pt x="10" y="30"/>
                      <a:pt x="10" y="30"/>
                      <a:pt x="10" y="30"/>
                    </a:cubicBezTo>
                    <a:cubicBezTo>
                      <a:pt x="10" y="30"/>
                      <a:pt x="10" y="30"/>
                      <a:pt x="10" y="30"/>
                    </a:cubicBezTo>
                    <a:cubicBezTo>
                      <a:pt x="10" y="50"/>
                      <a:pt x="10" y="50"/>
                      <a:pt x="10" y="50"/>
                    </a:cubicBezTo>
                    <a:cubicBezTo>
                      <a:pt x="10" y="50"/>
                      <a:pt x="9" y="51"/>
                      <a:pt x="9" y="51"/>
                    </a:cubicBezTo>
                    <a:lnTo>
                      <a:pt x="1" y="51"/>
                    </a:lnTo>
                    <a:close/>
                    <a:moveTo>
                      <a:pt x="10" y="9"/>
                    </a:moveTo>
                    <a:cubicBezTo>
                      <a:pt x="10" y="24"/>
                      <a:pt x="10" y="24"/>
                      <a:pt x="10" y="24"/>
                    </a:cubicBezTo>
                    <a:cubicBezTo>
                      <a:pt x="12" y="24"/>
                      <a:pt x="14" y="24"/>
                      <a:pt x="15" y="24"/>
                    </a:cubicBezTo>
                    <a:cubicBezTo>
                      <a:pt x="20" y="23"/>
                      <a:pt x="22" y="21"/>
                      <a:pt x="22" y="16"/>
                    </a:cubicBezTo>
                    <a:cubicBezTo>
                      <a:pt x="22" y="13"/>
                      <a:pt x="21" y="11"/>
                      <a:pt x="18" y="9"/>
                    </a:cubicBezTo>
                    <a:cubicBezTo>
                      <a:pt x="16" y="9"/>
                      <a:pt x="14" y="9"/>
                      <a:pt x="11"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79" name="Freeform 32"/>
              <p:cNvSpPr>
                <a:spLocks/>
              </p:cNvSpPr>
              <p:nvPr/>
            </p:nvSpPr>
            <p:spPr bwMode="auto">
              <a:xfrm>
                <a:off x="2790464" y="3844406"/>
                <a:ext cx="91333" cy="167445"/>
              </a:xfrm>
              <a:custGeom>
                <a:avLst/>
                <a:gdLst>
                  <a:gd name="T0" fmla="*/ 2 w 28"/>
                  <a:gd name="T1" fmla="*/ 51 h 51"/>
                  <a:gd name="T2" fmla="*/ 0 w 28"/>
                  <a:gd name="T3" fmla="*/ 50 h 51"/>
                  <a:gd name="T4" fmla="*/ 0 w 28"/>
                  <a:gd name="T5" fmla="*/ 2 h 51"/>
                  <a:gd name="T6" fmla="*/ 2 w 28"/>
                  <a:gd name="T7" fmla="*/ 0 h 51"/>
                  <a:gd name="T8" fmla="*/ 27 w 28"/>
                  <a:gd name="T9" fmla="*/ 0 h 51"/>
                  <a:gd name="T10" fmla="*/ 28 w 28"/>
                  <a:gd name="T11" fmla="*/ 2 h 51"/>
                  <a:gd name="T12" fmla="*/ 28 w 28"/>
                  <a:gd name="T13" fmla="*/ 8 h 51"/>
                  <a:gd name="T14" fmla="*/ 27 w 28"/>
                  <a:gd name="T15" fmla="*/ 9 h 51"/>
                  <a:gd name="T16" fmla="*/ 10 w 28"/>
                  <a:gd name="T17" fmla="*/ 9 h 51"/>
                  <a:gd name="T18" fmla="*/ 10 w 28"/>
                  <a:gd name="T19" fmla="*/ 21 h 51"/>
                  <a:gd name="T20" fmla="*/ 25 w 28"/>
                  <a:gd name="T21" fmla="*/ 21 h 51"/>
                  <a:gd name="T22" fmla="*/ 27 w 28"/>
                  <a:gd name="T23" fmla="*/ 22 h 51"/>
                  <a:gd name="T24" fmla="*/ 27 w 28"/>
                  <a:gd name="T25" fmla="*/ 28 h 51"/>
                  <a:gd name="T26" fmla="*/ 25 w 28"/>
                  <a:gd name="T27" fmla="*/ 29 h 51"/>
                  <a:gd name="T28" fmla="*/ 10 w 28"/>
                  <a:gd name="T29" fmla="*/ 29 h 51"/>
                  <a:gd name="T30" fmla="*/ 10 w 28"/>
                  <a:gd name="T31" fmla="*/ 42 h 51"/>
                  <a:gd name="T32" fmla="*/ 27 w 28"/>
                  <a:gd name="T33" fmla="*/ 42 h 51"/>
                  <a:gd name="T34" fmla="*/ 28 w 28"/>
                  <a:gd name="T35" fmla="*/ 43 h 51"/>
                  <a:gd name="T36" fmla="*/ 28 w 28"/>
                  <a:gd name="T37" fmla="*/ 50 h 51"/>
                  <a:gd name="T38" fmla="*/ 27 w 28"/>
                  <a:gd name="T39" fmla="*/ 51 h 51"/>
                  <a:gd name="T40" fmla="*/ 2 w 28"/>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1">
                    <a:moveTo>
                      <a:pt x="2" y="51"/>
                    </a:moveTo>
                    <a:cubicBezTo>
                      <a:pt x="1" y="51"/>
                      <a:pt x="0" y="50"/>
                      <a:pt x="0" y="50"/>
                    </a:cubicBezTo>
                    <a:cubicBezTo>
                      <a:pt x="0" y="2"/>
                      <a:pt x="0" y="2"/>
                      <a:pt x="0" y="2"/>
                    </a:cubicBezTo>
                    <a:cubicBezTo>
                      <a:pt x="0" y="1"/>
                      <a:pt x="1" y="0"/>
                      <a:pt x="2" y="0"/>
                    </a:cubicBezTo>
                    <a:cubicBezTo>
                      <a:pt x="27" y="0"/>
                      <a:pt x="27" y="0"/>
                      <a:pt x="27" y="0"/>
                    </a:cubicBezTo>
                    <a:cubicBezTo>
                      <a:pt x="27" y="0"/>
                      <a:pt x="28" y="1"/>
                      <a:pt x="28" y="2"/>
                    </a:cubicBezTo>
                    <a:cubicBezTo>
                      <a:pt x="28" y="8"/>
                      <a:pt x="28" y="8"/>
                      <a:pt x="28" y="8"/>
                    </a:cubicBezTo>
                    <a:cubicBezTo>
                      <a:pt x="28" y="9"/>
                      <a:pt x="27" y="9"/>
                      <a:pt x="27" y="9"/>
                    </a:cubicBezTo>
                    <a:cubicBezTo>
                      <a:pt x="10" y="9"/>
                      <a:pt x="10" y="9"/>
                      <a:pt x="10" y="9"/>
                    </a:cubicBezTo>
                    <a:cubicBezTo>
                      <a:pt x="10" y="21"/>
                      <a:pt x="10" y="21"/>
                      <a:pt x="10" y="21"/>
                    </a:cubicBezTo>
                    <a:cubicBezTo>
                      <a:pt x="25" y="21"/>
                      <a:pt x="25" y="21"/>
                      <a:pt x="25" y="21"/>
                    </a:cubicBezTo>
                    <a:cubicBezTo>
                      <a:pt x="26" y="21"/>
                      <a:pt x="27" y="22"/>
                      <a:pt x="27" y="22"/>
                    </a:cubicBezTo>
                    <a:cubicBezTo>
                      <a:pt x="27" y="28"/>
                      <a:pt x="27" y="28"/>
                      <a:pt x="27" y="28"/>
                    </a:cubicBezTo>
                    <a:cubicBezTo>
                      <a:pt x="27" y="29"/>
                      <a:pt x="26" y="29"/>
                      <a:pt x="25" y="29"/>
                    </a:cubicBezTo>
                    <a:cubicBezTo>
                      <a:pt x="10" y="29"/>
                      <a:pt x="10" y="29"/>
                      <a:pt x="10" y="29"/>
                    </a:cubicBezTo>
                    <a:cubicBezTo>
                      <a:pt x="10" y="42"/>
                      <a:pt x="10" y="42"/>
                      <a:pt x="10" y="42"/>
                    </a:cubicBezTo>
                    <a:cubicBezTo>
                      <a:pt x="27" y="42"/>
                      <a:pt x="27" y="42"/>
                      <a:pt x="27" y="42"/>
                    </a:cubicBezTo>
                    <a:cubicBezTo>
                      <a:pt x="27" y="42"/>
                      <a:pt x="28" y="42"/>
                      <a:pt x="28" y="43"/>
                    </a:cubicBezTo>
                    <a:cubicBezTo>
                      <a:pt x="28" y="50"/>
                      <a:pt x="28" y="50"/>
                      <a:pt x="28" y="50"/>
                    </a:cubicBezTo>
                    <a:cubicBezTo>
                      <a:pt x="28" y="50"/>
                      <a:pt x="27" y="51"/>
                      <a:pt x="27" y="51"/>
                    </a:cubicBezTo>
                    <a:lnTo>
                      <a:pt x="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80" name="Freeform 33"/>
              <p:cNvSpPr>
                <a:spLocks/>
              </p:cNvSpPr>
              <p:nvPr/>
            </p:nvSpPr>
            <p:spPr bwMode="auto">
              <a:xfrm>
                <a:off x="2908090" y="3844406"/>
                <a:ext cx="88566" cy="167445"/>
              </a:xfrm>
              <a:custGeom>
                <a:avLst/>
                <a:gdLst>
                  <a:gd name="T0" fmla="*/ 1 w 27"/>
                  <a:gd name="T1" fmla="*/ 51 h 51"/>
                  <a:gd name="T2" fmla="*/ 0 w 27"/>
                  <a:gd name="T3" fmla="*/ 50 h 51"/>
                  <a:gd name="T4" fmla="*/ 0 w 27"/>
                  <a:gd name="T5" fmla="*/ 2 h 51"/>
                  <a:gd name="T6" fmla="*/ 1 w 27"/>
                  <a:gd name="T7" fmla="*/ 0 h 51"/>
                  <a:gd name="T8" fmla="*/ 26 w 27"/>
                  <a:gd name="T9" fmla="*/ 0 h 51"/>
                  <a:gd name="T10" fmla="*/ 27 w 27"/>
                  <a:gd name="T11" fmla="*/ 2 h 51"/>
                  <a:gd name="T12" fmla="*/ 27 w 27"/>
                  <a:gd name="T13" fmla="*/ 8 h 51"/>
                  <a:gd name="T14" fmla="*/ 26 w 27"/>
                  <a:gd name="T15" fmla="*/ 9 h 51"/>
                  <a:gd name="T16" fmla="*/ 10 w 27"/>
                  <a:gd name="T17" fmla="*/ 9 h 51"/>
                  <a:gd name="T18" fmla="*/ 10 w 27"/>
                  <a:gd name="T19" fmla="*/ 21 h 51"/>
                  <a:gd name="T20" fmla="*/ 25 w 27"/>
                  <a:gd name="T21" fmla="*/ 21 h 51"/>
                  <a:gd name="T22" fmla="*/ 26 w 27"/>
                  <a:gd name="T23" fmla="*/ 22 h 51"/>
                  <a:gd name="T24" fmla="*/ 26 w 27"/>
                  <a:gd name="T25" fmla="*/ 28 h 51"/>
                  <a:gd name="T26" fmla="*/ 25 w 27"/>
                  <a:gd name="T27" fmla="*/ 29 h 51"/>
                  <a:gd name="T28" fmla="*/ 10 w 27"/>
                  <a:gd name="T29" fmla="*/ 29 h 51"/>
                  <a:gd name="T30" fmla="*/ 10 w 27"/>
                  <a:gd name="T31" fmla="*/ 42 h 51"/>
                  <a:gd name="T32" fmla="*/ 26 w 27"/>
                  <a:gd name="T33" fmla="*/ 42 h 51"/>
                  <a:gd name="T34" fmla="*/ 27 w 27"/>
                  <a:gd name="T35" fmla="*/ 43 h 51"/>
                  <a:gd name="T36" fmla="*/ 27 w 27"/>
                  <a:gd name="T37" fmla="*/ 50 h 51"/>
                  <a:gd name="T38" fmla="*/ 26 w 27"/>
                  <a:gd name="T39" fmla="*/ 51 h 51"/>
                  <a:gd name="T40" fmla="*/ 1 w 2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1">
                    <a:moveTo>
                      <a:pt x="1" y="51"/>
                    </a:moveTo>
                    <a:cubicBezTo>
                      <a:pt x="1" y="51"/>
                      <a:pt x="0" y="50"/>
                      <a:pt x="0" y="50"/>
                    </a:cubicBezTo>
                    <a:cubicBezTo>
                      <a:pt x="0" y="2"/>
                      <a:pt x="0" y="2"/>
                      <a:pt x="0" y="2"/>
                    </a:cubicBezTo>
                    <a:cubicBezTo>
                      <a:pt x="0" y="1"/>
                      <a:pt x="1" y="0"/>
                      <a:pt x="1" y="0"/>
                    </a:cubicBezTo>
                    <a:cubicBezTo>
                      <a:pt x="26" y="0"/>
                      <a:pt x="26" y="0"/>
                      <a:pt x="26" y="0"/>
                    </a:cubicBezTo>
                    <a:cubicBezTo>
                      <a:pt x="27" y="0"/>
                      <a:pt x="27" y="1"/>
                      <a:pt x="27" y="2"/>
                    </a:cubicBezTo>
                    <a:cubicBezTo>
                      <a:pt x="27" y="8"/>
                      <a:pt x="27" y="8"/>
                      <a:pt x="27" y="8"/>
                    </a:cubicBezTo>
                    <a:cubicBezTo>
                      <a:pt x="27" y="9"/>
                      <a:pt x="27" y="9"/>
                      <a:pt x="26" y="9"/>
                    </a:cubicBezTo>
                    <a:cubicBezTo>
                      <a:pt x="10" y="9"/>
                      <a:pt x="10" y="9"/>
                      <a:pt x="10" y="9"/>
                    </a:cubicBezTo>
                    <a:cubicBezTo>
                      <a:pt x="10" y="21"/>
                      <a:pt x="10" y="21"/>
                      <a:pt x="10" y="21"/>
                    </a:cubicBezTo>
                    <a:cubicBezTo>
                      <a:pt x="25" y="21"/>
                      <a:pt x="25" y="21"/>
                      <a:pt x="25" y="21"/>
                    </a:cubicBezTo>
                    <a:cubicBezTo>
                      <a:pt x="26" y="21"/>
                      <a:pt x="26" y="22"/>
                      <a:pt x="26" y="22"/>
                    </a:cubicBezTo>
                    <a:cubicBezTo>
                      <a:pt x="26" y="28"/>
                      <a:pt x="26" y="28"/>
                      <a:pt x="26" y="28"/>
                    </a:cubicBezTo>
                    <a:cubicBezTo>
                      <a:pt x="26" y="29"/>
                      <a:pt x="26" y="29"/>
                      <a:pt x="25" y="29"/>
                    </a:cubicBezTo>
                    <a:cubicBezTo>
                      <a:pt x="10" y="29"/>
                      <a:pt x="10" y="29"/>
                      <a:pt x="10" y="29"/>
                    </a:cubicBezTo>
                    <a:cubicBezTo>
                      <a:pt x="10" y="42"/>
                      <a:pt x="10" y="42"/>
                      <a:pt x="10" y="42"/>
                    </a:cubicBezTo>
                    <a:cubicBezTo>
                      <a:pt x="26" y="42"/>
                      <a:pt x="26" y="42"/>
                      <a:pt x="26" y="42"/>
                    </a:cubicBezTo>
                    <a:cubicBezTo>
                      <a:pt x="27" y="42"/>
                      <a:pt x="27" y="42"/>
                      <a:pt x="27" y="43"/>
                    </a:cubicBezTo>
                    <a:cubicBezTo>
                      <a:pt x="27" y="50"/>
                      <a:pt x="27" y="50"/>
                      <a:pt x="27" y="50"/>
                    </a:cubicBezTo>
                    <a:cubicBezTo>
                      <a:pt x="27" y="50"/>
                      <a:pt x="27" y="51"/>
                      <a:pt x="26"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81" name="Freeform 34"/>
              <p:cNvSpPr>
                <a:spLocks/>
              </p:cNvSpPr>
              <p:nvPr/>
            </p:nvSpPr>
            <p:spPr bwMode="auto">
              <a:xfrm>
                <a:off x="3020182" y="3844406"/>
                <a:ext cx="172980" cy="167445"/>
              </a:xfrm>
              <a:custGeom>
                <a:avLst/>
                <a:gdLst>
                  <a:gd name="T0" fmla="*/ 36 w 53"/>
                  <a:gd name="T1" fmla="*/ 1 h 51"/>
                  <a:gd name="T2" fmla="*/ 37 w 53"/>
                  <a:gd name="T3" fmla="*/ 0 h 51"/>
                  <a:gd name="T4" fmla="*/ 47 w 53"/>
                  <a:gd name="T5" fmla="*/ 0 h 51"/>
                  <a:gd name="T6" fmla="*/ 49 w 53"/>
                  <a:gd name="T7" fmla="*/ 1 h 51"/>
                  <a:gd name="T8" fmla="*/ 53 w 53"/>
                  <a:gd name="T9" fmla="*/ 50 h 51"/>
                  <a:gd name="T10" fmla="*/ 51 w 53"/>
                  <a:gd name="T11" fmla="*/ 51 h 51"/>
                  <a:gd name="T12" fmla="*/ 43 w 53"/>
                  <a:gd name="T13" fmla="*/ 51 h 51"/>
                  <a:gd name="T14" fmla="*/ 42 w 53"/>
                  <a:gd name="T15" fmla="*/ 50 h 51"/>
                  <a:gd name="T16" fmla="*/ 41 w 53"/>
                  <a:gd name="T17" fmla="*/ 14 h 51"/>
                  <a:gd name="T18" fmla="*/ 41 w 53"/>
                  <a:gd name="T19" fmla="*/ 14 h 51"/>
                  <a:gd name="T20" fmla="*/ 31 w 53"/>
                  <a:gd name="T21" fmla="*/ 50 h 51"/>
                  <a:gd name="T22" fmla="*/ 30 w 53"/>
                  <a:gd name="T23" fmla="*/ 51 h 51"/>
                  <a:gd name="T24" fmla="*/ 23 w 53"/>
                  <a:gd name="T25" fmla="*/ 51 h 51"/>
                  <a:gd name="T26" fmla="*/ 21 w 53"/>
                  <a:gd name="T27" fmla="*/ 50 h 51"/>
                  <a:gd name="T28" fmla="*/ 12 w 53"/>
                  <a:gd name="T29" fmla="*/ 14 h 51"/>
                  <a:gd name="T30" fmla="*/ 11 w 53"/>
                  <a:gd name="T31" fmla="*/ 14 h 51"/>
                  <a:gd name="T32" fmla="*/ 10 w 53"/>
                  <a:gd name="T33" fmla="*/ 50 h 51"/>
                  <a:gd name="T34" fmla="*/ 9 w 53"/>
                  <a:gd name="T35" fmla="*/ 51 h 51"/>
                  <a:gd name="T36" fmla="*/ 1 w 53"/>
                  <a:gd name="T37" fmla="*/ 51 h 51"/>
                  <a:gd name="T38" fmla="*/ 0 w 53"/>
                  <a:gd name="T39" fmla="*/ 50 h 51"/>
                  <a:gd name="T40" fmla="*/ 4 w 53"/>
                  <a:gd name="T41" fmla="*/ 1 h 51"/>
                  <a:gd name="T42" fmla="*/ 5 w 53"/>
                  <a:gd name="T43" fmla="*/ 0 h 51"/>
                  <a:gd name="T44" fmla="*/ 15 w 53"/>
                  <a:gd name="T45" fmla="*/ 0 h 51"/>
                  <a:gd name="T46" fmla="*/ 17 w 53"/>
                  <a:gd name="T47" fmla="*/ 1 h 51"/>
                  <a:gd name="T48" fmla="*/ 26 w 53"/>
                  <a:gd name="T49" fmla="*/ 37 h 51"/>
                  <a:gd name="T50" fmla="*/ 26 w 53"/>
                  <a:gd name="T51" fmla="*/ 37 h 51"/>
                  <a:gd name="T52" fmla="*/ 36 w 53"/>
                  <a:gd name="T5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1">
                    <a:moveTo>
                      <a:pt x="36" y="1"/>
                    </a:moveTo>
                    <a:cubicBezTo>
                      <a:pt x="36" y="1"/>
                      <a:pt x="37" y="0"/>
                      <a:pt x="37" y="0"/>
                    </a:cubicBezTo>
                    <a:cubicBezTo>
                      <a:pt x="47" y="0"/>
                      <a:pt x="47" y="0"/>
                      <a:pt x="47" y="0"/>
                    </a:cubicBezTo>
                    <a:cubicBezTo>
                      <a:pt x="48" y="0"/>
                      <a:pt x="49" y="1"/>
                      <a:pt x="49" y="1"/>
                    </a:cubicBezTo>
                    <a:cubicBezTo>
                      <a:pt x="50" y="12"/>
                      <a:pt x="52" y="45"/>
                      <a:pt x="53" y="50"/>
                    </a:cubicBezTo>
                    <a:cubicBezTo>
                      <a:pt x="53" y="50"/>
                      <a:pt x="52" y="51"/>
                      <a:pt x="51" y="51"/>
                    </a:cubicBezTo>
                    <a:cubicBezTo>
                      <a:pt x="43" y="51"/>
                      <a:pt x="43" y="51"/>
                      <a:pt x="43" y="51"/>
                    </a:cubicBezTo>
                    <a:cubicBezTo>
                      <a:pt x="43" y="51"/>
                      <a:pt x="42" y="50"/>
                      <a:pt x="42" y="50"/>
                    </a:cubicBezTo>
                    <a:cubicBezTo>
                      <a:pt x="41" y="14"/>
                      <a:pt x="41" y="14"/>
                      <a:pt x="41" y="14"/>
                    </a:cubicBezTo>
                    <a:cubicBezTo>
                      <a:pt x="41" y="14"/>
                      <a:pt x="41" y="14"/>
                      <a:pt x="41" y="14"/>
                    </a:cubicBezTo>
                    <a:cubicBezTo>
                      <a:pt x="31" y="50"/>
                      <a:pt x="31" y="50"/>
                      <a:pt x="31" y="50"/>
                    </a:cubicBezTo>
                    <a:cubicBezTo>
                      <a:pt x="31" y="50"/>
                      <a:pt x="31" y="51"/>
                      <a:pt x="30" y="51"/>
                    </a:cubicBezTo>
                    <a:cubicBezTo>
                      <a:pt x="23" y="51"/>
                      <a:pt x="23" y="51"/>
                      <a:pt x="23" y="51"/>
                    </a:cubicBezTo>
                    <a:cubicBezTo>
                      <a:pt x="22" y="51"/>
                      <a:pt x="21" y="50"/>
                      <a:pt x="21" y="50"/>
                    </a:cubicBezTo>
                    <a:cubicBezTo>
                      <a:pt x="12" y="14"/>
                      <a:pt x="12" y="14"/>
                      <a:pt x="12" y="14"/>
                    </a:cubicBezTo>
                    <a:cubicBezTo>
                      <a:pt x="11" y="14"/>
                      <a:pt x="11" y="14"/>
                      <a:pt x="11" y="14"/>
                    </a:cubicBezTo>
                    <a:cubicBezTo>
                      <a:pt x="10" y="50"/>
                      <a:pt x="10" y="50"/>
                      <a:pt x="10" y="50"/>
                    </a:cubicBezTo>
                    <a:cubicBezTo>
                      <a:pt x="10" y="50"/>
                      <a:pt x="10" y="51"/>
                      <a:pt x="9" y="51"/>
                    </a:cubicBezTo>
                    <a:cubicBezTo>
                      <a:pt x="1" y="51"/>
                      <a:pt x="1" y="51"/>
                      <a:pt x="1" y="51"/>
                    </a:cubicBezTo>
                    <a:cubicBezTo>
                      <a:pt x="1" y="51"/>
                      <a:pt x="0" y="50"/>
                      <a:pt x="0" y="50"/>
                    </a:cubicBezTo>
                    <a:cubicBezTo>
                      <a:pt x="0" y="45"/>
                      <a:pt x="3" y="12"/>
                      <a:pt x="4" y="1"/>
                    </a:cubicBezTo>
                    <a:cubicBezTo>
                      <a:pt x="4" y="1"/>
                      <a:pt x="5" y="0"/>
                      <a:pt x="5" y="0"/>
                    </a:cubicBezTo>
                    <a:cubicBezTo>
                      <a:pt x="15" y="0"/>
                      <a:pt x="15" y="0"/>
                      <a:pt x="15" y="0"/>
                    </a:cubicBezTo>
                    <a:cubicBezTo>
                      <a:pt x="16" y="0"/>
                      <a:pt x="17" y="1"/>
                      <a:pt x="17" y="1"/>
                    </a:cubicBezTo>
                    <a:cubicBezTo>
                      <a:pt x="26" y="37"/>
                      <a:pt x="26" y="37"/>
                      <a:pt x="26" y="37"/>
                    </a:cubicBezTo>
                    <a:cubicBezTo>
                      <a:pt x="26" y="37"/>
                      <a:pt x="26" y="37"/>
                      <a:pt x="26" y="37"/>
                    </a:cubicBezTo>
                    <a:lnTo>
                      <a:pt x="3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82" name="Freeform 35"/>
              <p:cNvSpPr>
                <a:spLocks/>
              </p:cNvSpPr>
              <p:nvPr/>
            </p:nvSpPr>
            <p:spPr bwMode="auto">
              <a:xfrm>
                <a:off x="3216687" y="3844406"/>
                <a:ext cx="88566" cy="167445"/>
              </a:xfrm>
              <a:custGeom>
                <a:avLst/>
                <a:gdLst>
                  <a:gd name="T0" fmla="*/ 1 w 27"/>
                  <a:gd name="T1" fmla="*/ 51 h 51"/>
                  <a:gd name="T2" fmla="*/ 0 w 27"/>
                  <a:gd name="T3" fmla="*/ 50 h 51"/>
                  <a:gd name="T4" fmla="*/ 0 w 27"/>
                  <a:gd name="T5" fmla="*/ 2 h 51"/>
                  <a:gd name="T6" fmla="*/ 1 w 27"/>
                  <a:gd name="T7" fmla="*/ 0 h 51"/>
                  <a:gd name="T8" fmla="*/ 26 w 27"/>
                  <a:gd name="T9" fmla="*/ 0 h 51"/>
                  <a:gd name="T10" fmla="*/ 27 w 27"/>
                  <a:gd name="T11" fmla="*/ 2 h 51"/>
                  <a:gd name="T12" fmla="*/ 27 w 27"/>
                  <a:gd name="T13" fmla="*/ 8 h 51"/>
                  <a:gd name="T14" fmla="*/ 26 w 27"/>
                  <a:gd name="T15" fmla="*/ 9 h 51"/>
                  <a:gd name="T16" fmla="*/ 9 w 27"/>
                  <a:gd name="T17" fmla="*/ 9 h 51"/>
                  <a:gd name="T18" fmla="*/ 9 w 27"/>
                  <a:gd name="T19" fmla="*/ 21 h 51"/>
                  <a:gd name="T20" fmla="*/ 24 w 27"/>
                  <a:gd name="T21" fmla="*/ 21 h 51"/>
                  <a:gd name="T22" fmla="*/ 26 w 27"/>
                  <a:gd name="T23" fmla="*/ 22 h 51"/>
                  <a:gd name="T24" fmla="*/ 26 w 27"/>
                  <a:gd name="T25" fmla="*/ 28 h 51"/>
                  <a:gd name="T26" fmla="*/ 24 w 27"/>
                  <a:gd name="T27" fmla="*/ 29 h 51"/>
                  <a:gd name="T28" fmla="*/ 9 w 27"/>
                  <a:gd name="T29" fmla="*/ 29 h 51"/>
                  <a:gd name="T30" fmla="*/ 9 w 27"/>
                  <a:gd name="T31" fmla="*/ 42 h 51"/>
                  <a:gd name="T32" fmla="*/ 26 w 27"/>
                  <a:gd name="T33" fmla="*/ 42 h 51"/>
                  <a:gd name="T34" fmla="*/ 27 w 27"/>
                  <a:gd name="T35" fmla="*/ 43 h 51"/>
                  <a:gd name="T36" fmla="*/ 27 w 27"/>
                  <a:gd name="T37" fmla="*/ 50 h 51"/>
                  <a:gd name="T38" fmla="*/ 26 w 27"/>
                  <a:gd name="T39" fmla="*/ 51 h 51"/>
                  <a:gd name="T40" fmla="*/ 1 w 2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51">
                    <a:moveTo>
                      <a:pt x="1" y="51"/>
                    </a:moveTo>
                    <a:cubicBezTo>
                      <a:pt x="0" y="51"/>
                      <a:pt x="0" y="50"/>
                      <a:pt x="0" y="50"/>
                    </a:cubicBezTo>
                    <a:cubicBezTo>
                      <a:pt x="0" y="2"/>
                      <a:pt x="0" y="2"/>
                      <a:pt x="0" y="2"/>
                    </a:cubicBezTo>
                    <a:cubicBezTo>
                      <a:pt x="0" y="1"/>
                      <a:pt x="0" y="0"/>
                      <a:pt x="1" y="0"/>
                    </a:cubicBezTo>
                    <a:cubicBezTo>
                      <a:pt x="26" y="0"/>
                      <a:pt x="26" y="0"/>
                      <a:pt x="26" y="0"/>
                    </a:cubicBezTo>
                    <a:cubicBezTo>
                      <a:pt x="26" y="0"/>
                      <a:pt x="27" y="1"/>
                      <a:pt x="27" y="2"/>
                    </a:cubicBezTo>
                    <a:cubicBezTo>
                      <a:pt x="27" y="8"/>
                      <a:pt x="27" y="8"/>
                      <a:pt x="27" y="8"/>
                    </a:cubicBezTo>
                    <a:cubicBezTo>
                      <a:pt x="27" y="9"/>
                      <a:pt x="26" y="9"/>
                      <a:pt x="26" y="9"/>
                    </a:cubicBezTo>
                    <a:cubicBezTo>
                      <a:pt x="9" y="9"/>
                      <a:pt x="9" y="9"/>
                      <a:pt x="9" y="9"/>
                    </a:cubicBezTo>
                    <a:cubicBezTo>
                      <a:pt x="9" y="21"/>
                      <a:pt x="9" y="21"/>
                      <a:pt x="9" y="21"/>
                    </a:cubicBezTo>
                    <a:cubicBezTo>
                      <a:pt x="24" y="21"/>
                      <a:pt x="24" y="21"/>
                      <a:pt x="24" y="21"/>
                    </a:cubicBezTo>
                    <a:cubicBezTo>
                      <a:pt x="25" y="21"/>
                      <a:pt x="26" y="22"/>
                      <a:pt x="26" y="22"/>
                    </a:cubicBezTo>
                    <a:cubicBezTo>
                      <a:pt x="26" y="28"/>
                      <a:pt x="26" y="28"/>
                      <a:pt x="26" y="28"/>
                    </a:cubicBezTo>
                    <a:cubicBezTo>
                      <a:pt x="26" y="29"/>
                      <a:pt x="25" y="29"/>
                      <a:pt x="24" y="29"/>
                    </a:cubicBezTo>
                    <a:cubicBezTo>
                      <a:pt x="9" y="29"/>
                      <a:pt x="9" y="29"/>
                      <a:pt x="9" y="29"/>
                    </a:cubicBezTo>
                    <a:cubicBezTo>
                      <a:pt x="9" y="42"/>
                      <a:pt x="9" y="42"/>
                      <a:pt x="9" y="42"/>
                    </a:cubicBezTo>
                    <a:cubicBezTo>
                      <a:pt x="26" y="42"/>
                      <a:pt x="26" y="42"/>
                      <a:pt x="26" y="42"/>
                    </a:cubicBezTo>
                    <a:cubicBezTo>
                      <a:pt x="26" y="42"/>
                      <a:pt x="27" y="42"/>
                      <a:pt x="27" y="43"/>
                    </a:cubicBezTo>
                    <a:cubicBezTo>
                      <a:pt x="27" y="50"/>
                      <a:pt x="27" y="50"/>
                      <a:pt x="27" y="50"/>
                    </a:cubicBezTo>
                    <a:cubicBezTo>
                      <a:pt x="27" y="50"/>
                      <a:pt x="26" y="51"/>
                      <a:pt x="26" y="51"/>
                    </a:cubicBezTo>
                    <a:lnTo>
                      <a:pt x="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83" name="Freeform 36"/>
              <p:cNvSpPr>
                <a:spLocks/>
              </p:cNvSpPr>
              <p:nvPr/>
            </p:nvSpPr>
            <p:spPr bwMode="auto">
              <a:xfrm>
                <a:off x="3331546" y="3844406"/>
                <a:ext cx="110707" cy="167445"/>
              </a:xfrm>
              <a:custGeom>
                <a:avLst/>
                <a:gdLst>
                  <a:gd name="T0" fmla="*/ 25 w 34"/>
                  <a:gd name="T1" fmla="*/ 34 h 51"/>
                  <a:gd name="T2" fmla="*/ 25 w 34"/>
                  <a:gd name="T3" fmla="*/ 2 h 51"/>
                  <a:gd name="T4" fmla="*/ 26 w 34"/>
                  <a:gd name="T5" fmla="*/ 0 h 51"/>
                  <a:gd name="T6" fmla="*/ 33 w 34"/>
                  <a:gd name="T7" fmla="*/ 0 h 51"/>
                  <a:gd name="T8" fmla="*/ 34 w 34"/>
                  <a:gd name="T9" fmla="*/ 2 h 51"/>
                  <a:gd name="T10" fmla="*/ 34 w 34"/>
                  <a:gd name="T11" fmla="*/ 50 h 51"/>
                  <a:gd name="T12" fmla="*/ 33 w 34"/>
                  <a:gd name="T13" fmla="*/ 51 h 51"/>
                  <a:gd name="T14" fmla="*/ 24 w 34"/>
                  <a:gd name="T15" fmla="*/ 51 h 51"/>
                  <a:gd name="T16" fmla="*/ 23 w 34"/>
                  <a:gd name="T17" fmla="*/ 50 h 51"/>
                  <a:gd name="T18" fmla="*/ 9 w 34"/>
                  <a:gd name="T19" fmla="*/ 19 h 51"/>
                  <a:gd name="T20" fmla="*/ 9 w 34"/>
                  <a:gd name="T21" fmla="*/ 19 h 51"/>
                  <a:gd name="T22" fmla="*/ 10 w 34"/>
                  <a:gd name="T23" fmla="*/ 50 h 51"/>
                  <a:gd name="T24" fmla="*/ 8 w 34"/>
                  <a:gd name="T25" fmla="*/ 51 h 51"/>
                  <a:gd name="T26" fmla="*/ 1 w 34"/>
                  <a:gd name="T27" fmla="*/ 51 h 51"/>
                  <a:gd name="T28" fmla="*/ 0 w 34"/>
                  <a:gd name="T29" fmla="*/ 50 h 51"/>
                  <a:gd name="T30" fmla="*/ 0 w 34"/>
                  <a:gd name="T31" fmla="*/ 2 h 51"/>
                  <a:gd name="T32" fmla="*/ 1 w 34"/>
                  <a:gd name="T33" fmla="*/ 0 h 51"/>
                  <a:gd name="T34" fmla="*/ 9 w 34"/>
                  <a:gd name="T35" fmla="*/ 0 h 51"/>
                  <a:gd name="T36" fmla="*/ 11 w 34"/>
                  <a:gd name="T37" fmla="*/ 1 h 51"/>
                  <a:gd name="T38" fmla="*/ 25 w 34"/>
                  <a:gd name="T39"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1">
                    <a:moveTo>
                      <a:pt x="25" y="34"/>
                    </a:moveTo>
                    <a:cubicBezTo>
                      <a:pt x="25" y="2"/>
                      <a:pt x="25" y="2"/>
                      <a:pt x="25" y="2"/>
                    </a:cubicBezTo>
                    <a:cubicBezTo>
                      <a:pt x="25" y="1"/>
                      <a:pt x="25" y="0"/>
                      <a:pt x="26" y="0"/>
                    </a:cubicBezTo>
                    <a:cubicBezTo>
                      <a:pt x="33" y="0"/>
                      <a:pt x="33" y="0"/>
                      <a:pt x="33" y="0"/>
                    </a:cubicBezTo>
                    <a:cubicBezTo>
                      <a:pt x="34" y="0"/>
                      <a:pt x="34" y="1"/>
                      <a:pt x="34" y="2"/>
                    </a:cubicBezTo>
                    <a:cubicBezTo>
                      <a:pt x="34" y="50"/>
                      <a:pt x="34" y="50"/>
                      <a:pt x="34" y="50"/>
                    </a:cubicBezTo>
                    <a:cubicBezTo>
                      <a:pt x="34" y="50"/>
                      <a:pt x="34" y="51"/>
                      <a:pt x="33" y="51"/>
                    </a:cubicBezTo>
                    <a:cubicBezTo>
                      <a:pt x="24" y="51"/>
                      <a:pt x="24" y="51"/>
                      <a:pt x="24" y="51"/>
                    </a:cubicBezTo>
                    <a:cubicBezTo>
                      <a:pt x="24" y="51"/>
                      <a:pt x="23" y="51"/>
                      <a:pt x="23" y="50"/>
                    </a:cubicBezTo>
                    <a:cubicBezTo>
                      <a:pt x="9" y="19"/>
                      <a:pt x="9" y="19"/>
                      <a:pt x="9" y="19"/>
                    </a:cubicBezTo>
                    <a:cubicBezTo>
                      <a:pt x="9" y="19"/>
                      <a:pt x="9" y="19"/>
                      <a:pt x="9" y="19"/>
                    </a:cubicBezTo>
                    <a:cubicBezTo>
                      <a:pt x="10" y="50"/>
                      <a:pt x="10" y="50"/>
                      <a:pt x="10" y="50"/>
                    </a:cubicBezTo>
                    <a:cubicBezTo>
                      <a:pt x="10" y="50"/>
                      <a:pt x="9" y="51"/>
                      <a:pt x="8" y="51"/>
                    </a:cubicBezTo>
                    <a:cubicBezTo>
                      <a:pt x="1" y="51"/>
                      <a:pt x="1" y="51"/>
                      <a:pt x="1" y="51"/>
                    </a:cubicBezTo>
                    <a:cubicBezTo>
                      <a:pt x="1" y="51"/>
                      <a:pt x="0" y="50"/>
                      <a:pt x="0" y="50"/>
                    </a:cubicBezTo>
                    <a:cubicBezTo>
                      <a:pt x="0" y="2"/>
                      <a:pt x="0" y="2"/>
                      <a:pt x="0" y="2"/>
                    </a:cubicBezTo>
                    <a:cubicBezTo>
                      <a:pt x="0" y="1"/>
                      <a:pt x="1" y="0"/>
                      <a:pt x="1" y="0"/>
                    </a:cubicBezTo>
                    <a:cubicBezTo>
                      <a:pt x="9" y="0"/>
                      <a:pt x="9" y="0"/>
                      <a:pt x="9" y="0"/>
                    </a:cubicBezTo>
                    <a:cubicBezTo>
                      <a:pt x="10" y="0"/>
                      <a:pt x="11" y="0"/>
                      <a:pt x="11" y="1"/>
                    </a:cubicBezTo>
                    <a:cubicBezTo>
                      <a:pt x="25" y="34"/>
                      <a:pt x="25" y="34"/>
                      <a:pt x="2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sp>
            <p:nvSpPr>
              <p:cNvPr id="84" name="Freeform 37"/>
              <p:cNvSpPr>
                <a:spLocks/>
              </p:cNvSpPr>
              <p:nvPr/>
            </p:nvSpPr>
            <p:spPr bwMode="auto">
              <a:xfrm>
                <a:off x="3458859" y="3844406"/>
                <a:ext cx="109324" cy="167445"/>
              </a:xfrm>
              <a:custGeom>
                <a:avLst/>
                <a:gdLst>
                  <a:gd name="T0" fmla="*/ 12 w 33"/>
                  <a:gd name="T1" fmla="*/ 51 h 51"/>
                  <a:gd name="T2" fmla="*/ 11 w 33"/>
                  <a:gd name="T3" fmla="*/ 50 h 51"/>
                  <a:gd name="T4" fmla="*/ 11 w 33"/>
                  <a:gd name="T5" fmla="*/ 9 h 51"/>
                  <a:gd name="T6" fmla="*/ 1 w 33"/>
                  <a:gd name="T7" fmla="*/ 9 h 51"/>
                  <a:gd name="T8" fmla="*/ 0 w 33"/>
                  <a:gd name="T9" fmla="*/ 8 h 51"/>
                  <a:gd name="T10" fmla="*/ 0 w 33"/>
                  <a:gd name="T11" fmla="*/ 2 h 51"/>
                  <a:gd name="T12" fmla="*/ 1 w 33"/>
                  <a:gd name="T13" fmla="*/ 0 h 51"/>
                  <a:gd name="T14" fmla="*/ 32 w 33"/>
                  <a:gd name="T15" fmla="*/ 0 h 51"/>
                  <a:gd name="T16" fmla="*/ 33 w 33"/>
                  <a:gd name="T17" fmla="*/ 2 h 51"/>
                  <a:gd name="T18" fmla="*/ 33 w 33"/>
                  <a:gd name="T19" fmla="*/ 8 h 51"/>
                  <a:gd name="T20" fmla="*/ 32 w 33"/>
                  <a:gd name="T21" fmla="*/ 9 h 51"/>
                  <a:gd name="T22" fmla="*/ 21 w 33"/>
                  <a:gd name="T23" fmla="*/ 9 h 51"/>
                  <a:gd name="T24" fmla="*/ 21 w 33"/>
                  <a:gd name="T25" fmla="*/ 50 h 51"/>
                  <a:gd name="T26" fmla="*/ 20 w 33"/>
                  <a:gd name="T27" fmla="*/ 51 h 51"/>
                  <a:gd name="T28" fmla="*/ 12 w 33"/>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1">
                    <a:moveTo>
                      <a:pt x="12" y="51"/>
                    </a:moveTo>
                    <a:cubicBezTo>
                      <a:pt x="12" y="51"/>
                      <a:pt x="11" y="50"/>
                      <a:pt x="11" y="50"/>
                    </a:cubicBezTo>
                    <a:cubicBezTo>
                      <a:pt x="11" y="9"/>
                      <a:pt x="11" y="9"/>
                      <a:pt x="11" y="9"/>
                    </a:cubicBezTo>
                    <a:cubicBezTo>
                      <a:pt x="1" y="9"/>
                      <a:pt x="1" y="9"/>
                      <a:pt x="1" y="9"/>
                    </a:cubicBezTo>
                    <a:cubicBezTo>
                      <a:pt x="0" y="9"/>
                      <a:pt x="0" y="9"/>
                      <a:pt x="0" y="8"/>
                    </a:cubicBezTo>
                    <a:cubicBezTo>
                      <a:pt x="0" y="2"/>
                      <a:pt x="0" y="2"/>
                      <a:pt x="0" y="2"/>
                    </a:cubicBezTo>
                    <a:cubicBezTo>
                      <a:pt x="0" y="1"/>
                      <a:pt x="0" y="0"/>
                      <a:pt x="1" y="0"/>
                    </a:cubicBezTo>
                    <a:cubicBezTo>
                      <a:pt x="32" y="0"/>
                      <a:pt x="32" y="0"/>
                      <a:pt x="32" y="0"/>
                    </a:cubicBezTo>
                    <a:cubicBezTo>
                      <a:pt x="32" y="0"/>
                      <a:pt x="33" y="1"/>
                      <a:pt x="33" y="2"/>
                    </a:cubicBezTo>
                    <a:cubicBezTo>
                      <a:pt x="33" y="8"/>
                      <a:pt x="33" y="8"/>
                      <a:pt x="33" y="8"/>
                    </a:cubicBezTo>
                    <a:cubicBezTo>
                      <a:pt x="33" y="9"/>
                      <a:pt x="32" y="9"/>
                      <a:pt x="32" y="9"/>
                    </a:cubicBezTo>
                    <a:cubicBezTo>
                      <a:pt x="21" y="9"/>
                      <a:pt x="21" y="9"/>
                      <a:pt x="21" y="9"/>
                    </a:cubicBezTo>
                    <a:cubicBezTo>
                      <a:pt x="21" y="50"/>
                      <a:pt x="21" y="50"/>
                      <a:pt x="21" y="50"/>
                    </a:cubicBezTo>
                    <a:cubicBezTo>
                      <a:pt x="21" y="50"/>
                      <a:pt x="21" y="51"/>
                      <a:pt x="20" y="51"/>
                    </a:cubicBezTo>
                    <a:lnTo>
                      <a:pt x="1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AU" sz="2400">
                  <a:solidFill>
                    <a:prstClr val="white"/>
                  </a:solidFill>
                </a:endParaRPr>
              </a:p>
            </p:txBody>
          </p:sp>
        </p:grpSp>
      </p:grpSp>
      <p:sp>
        <p:nvSpPr>
          <p:cNvPr id="85" name="Title 1"/>
          <p:cNvSpPr txBox="1">
            <a:spLocks/>
          </p:cNvSpPr>
          <p:nvPr/>
        </p:nvSpPr>
        <p:spPr>
          <a:xfrm>
            <a:off x="5175841" y="4020137"/>
            <a:ext cx="6907301" cy="374526"/>
          </a:xfrm>
          <a:prstGeom prst="rect">
            <a:avLst/>
          </a:prstGeom>
        </p:spPr>
        <p:txBody>
          <a:bodyPr wrap="square" lIns="0" rIns="0" bIns="0" anchor="b" anchorCtr="0">
            <a:spAutoFit/>
          </a:bodyPr>
          <a:lstStyle>
            <a:lvl1pPr algn="r" defTabSz="457200" rtl="0" eaLnBrk="1" latinLnBrk="0" hangingPunct="1">
              <a:lnSpc>
                <a:spcPct val="80000"/>
              </a:lnSpc>
              <a:spcBef>
                <a:spcPts val="0"/>
              </a:spcBef>
              <a:buNone/>
              <a:defRPr sz="3200" b="0" kern="1200" cap="none">
                <a:solidFill>
                  <a:schemeClr val="bg1"/>
                </a:solidFill>
                <a:latin typeface="+mj-lt"/>
                <a:ea typeface="+mj-ea"/>
                <a:cs typeface="+mj-cs"/>
              </a:defRPr>
            </a:lvl1pPr>
          </a:lstStyle>
          <a:p>
            <a:pPr algn="l"/>
            <a:r>
              <a:rPr lang="en-US" sz="2667" dirty="0" err="1">
                <a:solidFill>
                  <a:srgbClr val="F58400"/>
                </a:solidFill>
              </a:rPr>
              <a:t>ChaFTA</a:t>
            </a:r>
            <a:r>
              <a:rPr lang="en-US" sz="2667" dirty="0">
                <a:solidFill>
                  <a:srgbClr val="F58400"/>
                </a:solidFill>
              </a:rPr>
              <a:t>– A Win for Business and Consumers</a:t>
            </a:r>
            <a:endParaRPr lang="en-AU" sz="2667" dirty="0">
              <a:solidFill>
                <a:srgbClr val="F58400"/>
              </a:solidFill>
            </a:endParaRPr>
          </a:p>
        </p:txBody>
      </p:sp>
      <p:sp>
        <p:nvSpPr>
          <p:cNvPr id="86" name="Text Placeholder 2"/>
          <p:cNvSpPr txBox="1">
            <a:spLocks/>
          </p:cNvSpPr>
          <p:nvPr/>
        </p:nvSpPr>
        <p:spPr>
          <a:xfrm>
            <a:off x="5909387" y="4408179"/>
            <a:ext cx="5486399" cy="443198"/>
          </a:xfrm>
          <a:prstGeom prst="rect">
            <a:avLst/>
          </a:prstGeom>
        </p:spPr>
        <p:txBody>
          <a:bodyPr wrap="square" lIns="0" tIns="0" rIns="0" bIns="0" anchor="t" anchorCtr="0">
            <a:spAutoFit/>
          </a:bodyPr>
          <a:lstStyle>
            <a:lvl1pPr marL="0" indent="0" algn="r" defTabSz="457200" rtl="0" eaLnBrk="1" latinLnBrk="0" hangingPunct="1">
              <a:lnSpc>
                <a:spcPct val="90000"/>
              </a:lnSpc>
              <a:spcBef>
                <a:spcPts val="0"/>
              </a:spcBef>
              <a:buClr>
                <a:schemeClr val="accent3"/>
              </a:buClr>
              <a:buFont typeface="Arial"/>
              <a:buNone/>
              <a:defRPr sz="1400" b="0" kern="1200">
                <a:solidFill>
                  <a:schemeClr val="bg1"/>
                </a:solidFill>
                <a:latin typeface="+mn-lt"/>
                <a:ea typeface="+mn-ea"/>
                <a:cs typeface="+mn-cs"/>
              </a:defRPr>
            </a:lvl1pPr>
            <a:lvl2pPr marL="457200" indent="0" algn="l" defTabSz="45720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Clr>
                <a:schemeClr val="accent3"/>
              </a:buClr>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Clr>
                <a:schemeClr val="accent3"/>
              </a:buClr>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Clr>
                <a:schemeClr val="accent3"/>
              </a:buClr>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rgbClr val="E35205"/>
              </a:buClr>
            </a:pPr>
            <a:br>
              <a:rPr lang="en-AU" sz="1600" dirty="0">
                <a:solidFill>
                  <a:srgbClr val="3D3935"/>
                </a:solidFill>
              </a:rPr>
            </a:br>
            <a:endParaRPr lang="en-AU" sz="1600" dirty="0">
              <a:solidFill>
                <a:srgbClr val="3D3935"/>
              </a:solidFill>
            </a:endParaRPr>
          </a:p>
        </p:txBody>
      </p:sp>
      <p:pic>
        <p:nvPicPr>
          <p:cNvPr id="2" name="Picture 1"/>
          <p:cNvPicPr>
            <a:picLocks noChangeAspect="1"/>
          </p:cNvPicPr>
          <p:nvPr/>
        </p:nvPicPr>
        <p:blipFill>
          <a:blip r:embed="rId5"/>
          <a:stretch>
            <a:fillRect/>
          </a:stretch>
        </p:blipFill>
        <p:spPr>
          <a:xfrm>
            <a:off x="6967513" y="5127666"/>
            <a:ext cx="931840" cy="1311815"/>
          </a:xfrm>
          <a:prstGeom prst="rect">
            <a:avLst/>
          </a:prstGeom>
        </p:spPr>
      </p:pic>
    </p:spTree>
    <p:extLst>
      <p:ext uri="{BB962C8B-B14F-4D97-AF65-F5344CB8AC3E}">
        <p14:creationId xmlns:p14="http://schemas.microsoft.com/office/powerpoint/2010/main" val="31737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746250" y="2487541"/>
            <a:ext cx="5655430" cy="2908489"/>
          </a:xfrm>
        </p:spPr>
        <p:txBody>
          <a:bodyPr anchor="b" anchorCtr="0"/>
          <a:lstStyle/>
          <a:p>
            <a:r>
              <a:rPr lang="en-US" altLang="zh-CN" sz="2800" dirty="0" err="1">
                <a:solidFill>
                  <a:schemeClr val="bg1"/>
                </a:solidFill>
              </a:rPr>
              <a:t>Coursemaster</a:t>
            </a:r>
            <a:r>
              <a:rPr lang="en-US" altLang="zh-CN" sz="2800" dirty="0">
                <a:solidFill>
                  <a:schemeClr val="bg1"/>
                </a:solidFill>
              </a:rPr>
              <a:t> Autopilots</a:t>
            </a:r>
            <a:br>
              <a:rPr lang="en-US" altLang="zh-CN" sz="1400" dirty="0">
                <a:solidFill>
                  <a:schemeClr val="bg1"/>
                </a:solidFill>
              </a:rPr>
            </a:br>
            <a:br>
              <a:rPr lang="en-US" altLang="zh-CN" sz="1400" dirty="0">
                <a:solidFill>
                  <a:schemeClr val="bg1"/>
                </a:solidFill>
              </a:rPr>
            </a:br>
            <a:r>
              <a:rPr lang="en-US" altLang="zh-CN" sz="1400" dirty="0" err="1">
                <a:solidFill>
                  <a:schemeClr val="bg1"/>
                </a:solidFill>
              </a:rPr>
              <a:t>Coursemaster</a:t>
            </a:r>
            <a:r>
              <a:rPr lang="en-US" altLang="zh-CN" sz="1400" dirty="0">
                <a:solidFill>
                  <a:schemeClr val="bg1"/>
                </a:solidFill>
              </a:rPr>
              <a:t> Autopilots Pty Ltd, Sydney Australia, </a:t>
            </a:r>
            <a:r>
              <a:rPr lang="en-US" altLang="zh-CN" sz="1400" dirty="0" err="1">
                <a:solidFill>
                  <a:schemeClr val="bg1"/>
                </a:solidFill>
              </a:rPr>
              <a:t>specialising</a:t>
            </a:r>
            <a:r>
              <a:rPr lang="en-US" altLang="zh-CN" sz="1400" dirty="0">
                <a:solidFill>
                  <a:schemeClr val="bg1"/>
                </a:solidFill>
              </a:rPr>
              <a:t> in autopilot technology for over 40 years, manufactures a range of autopilots for sailing and power boats, commercial and leisure vessels. The new CM950 autopilot with convenient course change knob and simple, one-touch function keys, is suitable for both leisure and commercial use. The single unit CM880 commercial autopilot is for workboats and coastal freighters offering </a:t>
            </a:r>
            <a:r>
              <a:rPr lang="en-US" altLang="zh-CN" sz="1400" dirty="0" err="1">
                <a:solidFill>
                  <a:schemeClr val="bg1"/>
                </a:solidFill>
              </a:rPr>
              <a:t>specialised</a:t>
            </a:r>
            <a:r>
              <a:rPr lang="en-US" altLang="zh-CN" sz="1400" dirty="0">
                <a:solidFill>
                  <a:schemeClr val="bg1"/>
                </a:solidFill>
              </a:rPr>
              <a:t> features for fine steering control. </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843" y="5612230"/>
            <a:ext cx="7779846" cy="1294876"/>
          </a:xfrm>
          <a:prstGeom prst="rect">
            <a:avLst/>
          </a:prstGeom>
        </p:spPr>
      </p:pic>
    </p:spTree>
    <p:extLst>
      <p:ext uri="{BB962C8B-B14F-4D97-AF65-F5344CB8AC3E}">
        <p14:creationId xmlns:p14="http://schemas.microsoft.com/office/powerpoint/2010/main" val="71067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241075" y="3056252"/>
            <a:ext cx="5655430" cy="3102388"/>
          </a:xfrm>
        </p:spPr>
        <p:txBody>
          <a:bodyPr anchor="b" anchorCtr="0"/>
          <a:lstStyle/>
          <a:p>
            <a:r>
              <a:rPr lang="en-US" altLang="zh-CN" sz="2800" dirty="0" err="1">
                <a:solidFill>
                  <a:schemeClr val="bg1"/>
                </a:solidFill>
              </a:rPr>
              <a:t>HyDrive</a:t>
            </a:r>
            <a:r>
              <a:rPr lang="en-US" altLang="zh-CN" sz="2800" dirty="0">
                <a:solidFill>
                  <a:schemeClr val="bg1"/>
                </a:solidFill>
              </a:rPr>
              <a:t> Engineering</a:t>
            </a:r>
            <a:br>
              <a:rPr lang="en-US" altLang="zh-CN" sz="1400" dirty="0">
                <a:solidFill>
                  <a:schemeClr val="bg1"/>
                </a:solidFill>
              </a:rPr>
            </a:br>
            <a:br>
              <a:rPr lang="en-US" altLang="zh-CN" sz="1400" dirty="0">
                <a:solidFill>
                  <a:schemeClr val="bg1"/>
                </a:solidFill>
              </a:rPr>
            </a:br>
            <a:r>
              <a:rPr lang="en-US" altLang="zh-CN" sz="1400" dirty="0" err="1">
                <a:solidFill>
                  <a:schemeClr val="bg1"/>
                </a:solidFill>
              </a:rPr>
              <a:t>HyDrive</a:t>
            </a:r>
            <a:r>
              <a:rPr lang="en-US" altLang="zh-CN" sz="1400" dirty="0">
                <a:solidFill>
                  <a:schemeClr val="bg1"/>
                </a:solidFill>
              </a:rPr>
              <a:t> Engineering Australia, the largest manufacturer and exporter of hydraulic boat steering gear in the Southern Hemisphere, builds one of the widest ranges of precision-built, award-winning  hydraulic boat steering equipment to suit outboards, stern drives, jets or inboard motors on boats from 5 </a:t>
            </a:r>
            <a:r>
              <a:rPr lang="en-US" altLang="zh-CN" sz="1400" dirty="0" err="1">
                <a:solidFill>
                  <a:schemeClr val="bg1"/>
                </a:solidFill>
              </a:rPr>
              <a:t>metres</a:t>
            </a:r>
            <a:r>
              <a:rPr lang="en-US" altLang="zh-CN" sz="1400" dirty="0">
                <a:solidFill>
                  <a:schemeClr val="bg1"/>
                </a:solidFill>
              </a:rPr>
              <a:t> to 80 </a:t>
            </a:r>
            <a:r>
              <a:rPr lang="en-US" altLang="zh-CN" sz="1400" dirty="0" err="1">
                <a:solidFill>
                  <a:schemeClr val="bg1"/>
                </a:solidFill>
              </a:rPr>
              <a:t>metres</a:t>
            </a:r>
            <a:r>
              <a:rPr lang="en-US" altLang="zh-CN" sz="1400" dirty="0">
                <a:solidFill>
                  <a:schemeClr val="bg1"/>
                </a:solidFill>
              </a:rPr>
              <a:t>.</a:t>
            </a:r>
            <a:br>
              <a:rPr lang="en-US" altLang="zh-CN" sz="1400" dirty="0">
                <a:solidFill>
                  <a:schemeClr val="bg1"/>
                </a:solidFill>
              </a:rPr>
            </a:br>
            <a:r>
              <a:rPr lang="en-US" altLang="zh-CN" sz="1400" dirty="0" err="1">
                <a:solidFill>
                  <a:schemeClr val="bg1"/>
                </a:solidFill>
              </a:rPr>
              <a:t>HyDrive</a:t>
            </a:r>
            <a:r>
              <a:rPr lang="en-US" altLang="zh-CN" sz="1400" dirty="0">
                <a:solidFill>
                  <a:schemeClr val="bg1"/>
                </a:solidFill>
              </a:rPr>
              <a:t> also manufacture custom-made power-assisted, electro-hydraulic, and electronic steering systems to suit both leisure and commercial vessels over 100m.</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186" y="1"/>
            <a:ext cx="5467814" cy="2085277"/>
          </a:xfrm>
          <a:prstGeom prst="rect">
            <a:avLst/>
          </a:prstGeom>
        </p:spPr>
      </p:pic>
    </p:spTree>
    <p:extLst>
      <p:ext uri="{BB962C8B-B14F-4D97-AF65-F5344CB8AC3E}">
        <p14:creationId xmlns:p14="http://schemas.microsoft.com/office/powerpoint/2010/main" val="1095302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113390" cy="6932737"/>
            <a:chOff x="-9525" y="-22771"/>
            <a:chExt cx="9085043"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085043" cy="5199553"/>
              <a:chOff x="-9525" y="-4572"/>
              <a:chExt cx="9085043"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228903" y="46909"/>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553308" y="2475571"/>
            <a:ext cx="5666582" cy="3493498"/>
          </a:xfrm>
        </p:spPr>
        <p:txBody>
          <a:bodyPr anchor="b" anchorCtr="0"/>
          <a:lstStyle/>
          <a:p>
            <a:r>
              <a:rPr lang="en-US" altLang="zh-CN" sz="2800" dirty="0" err="1">
                <a:solidFill>
                  <a:schemeClr val="bg1"/>
                </a:solidFill>
              </a:rPr>
              <a:t>Pyrotek</a:t>
            </a:r>
            <a:r>
              <a:rPr lang="en-US" altLang="zh-CN" sz="2800" dirty="0">
                <a:solidFill>
                  <a:schemeClr val="bg1"/>
                </a:solidFill>
              </a:rPr>
              <a:t> Noise Control</a:t>
            </a:r>
            <a:br>
              <a:rPr lang="en-US" altLang="zh-CN" sz="1400" dirty="0">
                <a:solidFill>
                  <a:schemeClr val="bg1"/>
                </a:solidFill>
              </a:rPr>
            </a:br>
            <a:br>
              <a:rPr lang="en-US" altLang="zh-CN" sz="1400" dirty="0">
                <a:solidFill>
                  <a:schemeClr val="bg1"/>
                </a:solidFill>
              </a:rPr>
            </a:br>
            <a:r>
              <a:rPr lang="en-US" altLang="zh-CN" sz="1400" dirty="0" err="1">
                <a:solidFill>
                  <a:schemeClr val="bg1"/>
                </a:solidFill>
              </a:rPr>
              <a:t>Pyrotek</a:t>
            </a:r>
            <a:r>
              <a:rPr lang="en-US" altLang="zh-CN" sz="1400" dirty="0">
                <a:solidFill>
                  <a:schemeClr val="bg1"/>
                </a:solidFill>
              </a:rPr>
              <a:t> Noise Control </a:t>
            </a:r>
            <a:r>
              <a:rPr lang="en-US" altLang="zh-CN" sz="1400" dirty="0" err="1">
                <a:solidFill>
                  <a:schemeClr val="bg1"/>
                </a:solidFill>
              </a:rPr>
              <a:t>specialise</a:t>
            </a:r>
            <a:r>
              <a:rPr lang="en-US" altLang="zh-CN" sz="1400" dirty="0">
                <a:solidFill>
                  <a:schemeClr val="bg1"/>
                </a:solidFill>
              </a:rPr>
              <a:t> in the development, manufacture and supply of noise and vibration control, structural fire protection and thermal insulation materials to help you meet noise and fire protection standards for the marine, industrial, commercial and building industries. Their products and services are available globally. Products include flexible mass loaded vinyl barriers, acoustic absorbing foams, vibration damping solutions, composite materials and approved non combustible thermal and fire insulators for certified structural fire protection and passive fire protection.</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767" y="-20112"/>
            <a:ext cx="4430233" cy="2215117"/>
          </a:xfrm>
          <a:prstGeom prst="rect">
            <a:avLst/>
          </a:prstGeom>
        </p:spPr>
      </p:pic>
    </p:spTree>
    <p:extLst>
      <p:ext uri="{BB962C8B-B14F-4D97-AF65-F5344CB8AC3E}">
        <p14:creationId xmlns:p14="http://schemas.microsoft.com/office/powerpoint/2010/main" val="354934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464098" y="2911788"/>
            <a:ext cx="5800395" cy="1938992"/>
          </a:xfrm>
        </p:spPr>
        <p:txBody>
          <a:bodyPr anchor="b" anchorCtr="0"/>
          <a:lstStyle/>
          <a:p>
            <a:r>
              <a:rPr lang="en-US" altLang="zh-CN" sz="2800" b="1" dirty="0">
                <a:solidFill>
                  <a:schemeClr val="bg1"/>
                </a:solidFill>
              </a:rPr>
              <a:t>Bellingham Marine</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r>
              <a:rPr lang="en-US" altLang="zh-CN" sz="1400" dirty="0">
                <a:solidFill>
                  <a:schemeClr val="bg1"/>
                </a:solidFill>
              </a:rPr>
              <a:t>Bellingham Marine is the global leader in design, manufacture, and construction of marinas and related products and services. Bellingham Marine enjoys an unrivaled reputation within the industry and has installed more than 2 million square meters of concrete floating docks throughout the world. </a:t>
            </a:r>
            <a:br>
              <a:rPr lang="en-US" altLang="zh-CN" sz="1400" dirty="0">
                <a:solidFill>
                  <a:schemeClr val="bg1"/>
                </a:solidFill>
              </a:rPr>
            </a:br>
            <a:endParaRPr lang="zh-CN" altLang="en-US" sz="1400"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660" y="-2316"/>
            <a:ext cx="3877340" cy="2860615"/>
          </a:xfrm>
          <a:prstGeom prst="rect">
            <a:avLst/>
          </a:prstGeom>
        </p:spPr>
      </p:pic>
    </p:spTree>
    <p:extLst>
      <p:ext uri="{BB962C8B-B14F-4D97-AF65-F5344CB8AC3E}">
        <p14:creationId xmlns:p14="http://schemas.microsoft.com/office/powerpoint/2010/main" val="2622266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497552" y="2965709"/>
            <a:ext cx="5800395" cy="2520690"/>
          </a:xfrm>
        </p:spPr>
        <p:txBody>
          <a:bodyPr anchor="b" anchorCtr="0"/>
          <a:lstStyle/>
          <a:p>
            <a:r>
              <a:rPr lang="en-US" altLang="zh-CN" sz="2800" b="1" dirty="0" err="1">
                <a:solidFill>
                  <a:schemeClr val="bg1"/>
                </a:solidFill>
              </a:rPr>
              <a:t>Ronstan</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r>
              <a:rPr lang="en-US" altLang="zh-CN" sz="1400" dirty="0" err="1">
                <a:solidFill>
                  <a:schemeClr val="bg1"/>
                </a:solidFill>
              </a:rPr>
              <a:t>Ronstan</a:t>
            </a:r>
            <a:r>
              <a:rPr lang="en-US" altLang="zh-CN" sz="1400" dirty="0">
                <a:solidFill>
                  <a:schemeClr val="bg1"/>
                </a:solidFill>
              </a:rPr>
              <a:t>, a manufacturer and distributor of quality sailboat deck hardware to suit yachts ranging from off-the-beach dinghies to mega-yachts.  </a:t>
            </a:r>
            <a:br>
              <a:rPr lang="en-US" altLang="zh-CN" sz="1400" dirty="0">
                <a:solidFill>
                  <a:schemeClr val="bg1"/>
                </a:solidFill>
              </a:rPr>
            </a:br>
            <a:r>
              <a:rPr lang="en-US" altLang="zh-CN" sz="1400" dirty="0">
                <a:solidFill>
                  <a:schemeClr val="bg1"/>
                </a:solidFill>
              </a:rPr>
              <a:t>The product range includes standard and custom solutions in blocks, </a:t>
            </a:r>
            <a:r>
              <a:rPr lang="en-US" altLang="zh-CN" sz="1400" dirty="0" err="1">
                <a:solidFill>
                  <a:schemeClr val="bg1"/>
                </a:solidFill>
              </a:rPr>
              <a:t>traveller</a:t>
            </a:r>
            <a:r>
              <a:rPr lang="en-US" altLang="zh-CN" sz="1400" dirty="0">
                <a:solidFill>
                  <a:schemeClr val="bg1"/>
                </a:solidFill>
              </a:rPr>
              <a:t> cars, rigging fittings and a comprehensive program of batten car systems. </a:t>
            </a:r>
            <a:r>
              <a:rPr lang="en-US" altLang="zh-CN" sz="1400" dirty="0" err="1">
                <a:solidFill>
                  <a:schemeClr val="bg1"/>
                </a:solidFill>
              </a:rPr>
              <a:t>Ronstan</a:t>
            </a:r>
            <a:r>
              <a:rPr lang="en-US" altLang="zh-CN" sz="1400" dirty="0">
                <a:solidFill>
                  <a:schemeClr val="bg1"/>
                </a:solidFill>
              </a:rPr>
              <a:t> has a dedicated custom product division providing </a:t>
            </a:r>
            <a:r>
              <a:rPr lang="en-US" altLang="zh-CN" sz="1400" dirty="0" err="1">
                <a:solidFill>
                  <a:schemeClr val="bg1"/>
                </a:solidFill>
              </a:rPr>
              <a:t>fitout</a:t>
            </a:r>
            <a:r>
              <a:rPr lang="en-US" altLang="zh-CN" sz="1400" dirty="0">
                <a:solidFill>
                  <a:schemeClr val="bg1"/>
                </a:solidFill>
              </a:rPr>
              <a:t> assistance, design and manufacturing.</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322" y="0"/>
            <a:ext cx="5285678" cy="1761893"/>
          </a:xfrm>
          <a:prstGeom prst="rect">
            <a:avLst/>
          </a:prstGeom>
        </p:spPr>
      </p:pic>
    </p:spTree>
    <p:extLst>
      <p:ext uri="{BB962C8B-B14F-4D97-AF65-F5344CB8AC3E}">
        <p14:creationId xmlns:p14="http://schemas.microsoft.com/office/powerpoint/2010/main" val="1168528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542156" y="2419815"/>
            <a:ext cx="5655430" cy="3936380"/>
          </a:xfrm>
        </p:spPr>
        <p:txBody>
          <a:bodyPr anchor="b" anchorCtr="0"/>
          <a:lstStyle/>
          <a:p>
            <a:r>
              <a:rPr lang="en-US" altLang="zh-CN" sz="2800" b="1" dirty="0">
                <a:solidFill>
                  <a:schemeClr val="bg1"/>
                </a:solidFill>
              </a:rPr>
              <a:t>Marine Air Flow</a:t>
            </a:r>
            <a:br>
              <a:rPr lang="en-US" altLang="zh-CN" sz="1400" dirty="0">
                <a:solidFill>
                  <a:schemeClr val="bg1"/>
                </a:solidFill>
              </a:rPr>
            </a:br>
            <a:br>
              <a:rPr lang="en-US" altLang="zh-CN" sz="1400" dirty="0">
                <a:solidFill>
                  <a:schemeClr val="bg1"/>
                </a:solidFill>
              </a:rPr>
            </a:br>
            <a:r>
              <a:rPr lang="en-US" altLang="zh-CN" sz="1400" dirty="0">
                <a:solidFill>
                  <a:schemeClr val="bg1"/>
                </a:solidFill>
              </a:rPr>
              <a:t>Marine Air Flow International manufactures moisture and dust reducing air intake grilles, AC &amp; DC Fans &amp; Fire Flaps (Air Dampers) for use in the marine industry and commercial plant &amp; equipment rooms. Their products are Australian made and are packaged and shipped world wide. Their easy to install systems assist with such challenges as:</a:t>
            </a:r>
            <a:br>
              <a:rPr lang="en-US" altLang="zh-CN" sz="1400" dirty="0">
                <a:solidFill>
                  <a:schemeClr val="bg1"/>
                </a:solidFill>
              </a:rPr>
            </a:br>
            <a:r>
              <a:rPr lang="en-US" altLang="zh-CN" sz="1400" dirty="0">
                <a:solidFill>
                  <a:schemeClr val="bg1"/>
                </a:solidFill>
              </a:rPr>
              <a:t>•	Engine room overheating</a:t>
            </a:r>
            <a:br>
              <a:rPr lang="en-US" altLang="zh-CN" sz="1400" dirty="0">
                <a:solidFill>
                  <a:schemeClr val="bg1"/>
                </a:solidFill>
              </a:rPr>
            </a:br>
            <a:r>
              <a:rPr lang="en-US" altLang="zh-CN" sz="1400" dirty="0">
                <a:solidFill>
                  <a:schemeClr val="bg1"/>
                </a:solidFill>
              </a:rPr>
              <a:t>•	Salt spray and mist</a:t>
            </a:r>
            <a:br>
              <a:rPr lang="en-US" altLang="zh-CN" sz="1400" dirty="0">
                <a:solidFill>
                  <a:schemeClr val="bg1"/>
                </a:solidFill>
              </a:rPr>
            </a:br>
            <a:r>
              <a:rPr lang="en-US" altLang="zh-CN" sz="1400" dirty="0">
                <a:solidFill>
                  <a:schemeClr val="bg1"/>
                </a:solidFill>
              </a:rPr>
              <a:t>•	Dust intake</a:t>
            </a:r>
            <a:br>
              <a:rPr lang="en-US" altLang="zh-CN" sz="1400" dirty="0">
                <a:solidFill>
                  <a:schemeClr val="bg1"/>
                </a:solidFill>
              </a:rPr>
            </a:br>
            <a:r>
              <a:rPr lang="en-US" altLang="zh-CN" sz="1400" dirty="0">
                <a:solidFill>
                  <a:schemeClr val="bg1"/>
                </a:solidFill>
              </a:rPr>
              <a:t>•	Equipment corrosion</a:t>
            </a:r>
            <a:br>
              <a:rPr lang="en-US" altLang="zh-CN" sz="1400" dirty="0">
                <a:solidFill>
                  <a:schemeClr val="bg1"/>
                </a:solidFill>
              </a:rPr>
            </a:br>
            <a:r>
              <a:rPr lang="en-US" altLang="zh-CN" sz="1400" dirty="0">
                <a:solidFill>
                  <a:schemeClr val="bg1"/>
                </a:solidFill>
              </a:rPr>
              <a:t>•	Smoky exhausts</a:t>
            </a:r>
            <a:br>
              <a:rPr lang="en-US" altLang="zh-CN" sz="1400" dirty="0">
                <a:solidFill>
                  <a:schemeClr val="bg1"/>
                </a:solidFill>
              </a:rPr>
            </a:br>
            <a:r>
              <a:rPr lang="en-US" altLang="zh-CN" sz="1400" dirty="0">
                <a:solidFill>
                  <a:schemeClr val="bg1"/>
                </a:solidFill>
              </a:rPr>
              <a:t>•	Bad fuel economy</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330" y="2977"/>
            <a:ext cx="5748670" cy="1787651"/>
          </a:xfrm>
          <a:prstGeom prst="rect">
            <a:avLst/>
          </a:prstGeom>
        </p:spPr>
      </p:pic>
    </p:spTree>
    <p:extLst>
      <p:ext uri="{BB962C8B-B14F-4D97-AF65-F5344CB8AC3E}">
        <p14:creationId xmlns:p14="http://schemas.microsoft.com/office/powerpoint/2010/main" val="471584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542156" y="2707397"/>
            <a:ext cx="5655430" cy="3102388"/>
          </a:xfrm>
        </p:spPr>
        <p:txBody>
          <a:bodyPr anchor="b" anchorCtr="0"/>
          <a:lstStyle/>
          <a:p>
            <a:r>
              <a:rPr lang="en-US" altLang="zh-CN" sz="2800" b="1" dirty="0">
                <a:solidFill>
                  <a:schemeClr val="bg1"/>
                </a:solidFill>
              </a:rPr>
              <a:t>Stern FIRST</a:t>
            </a:r>
            <a:br>
              <a:rPr lang="en-US" altLang="zh-CN" sz="1400" dirty="0">
                <a:solidFill>
                  <a:schemeClr val="bg1"/>
                </a:solidFill>
              </a:rPr>
            </a:br>
            <a:br>
              <a:rPr lang="en-US" altLang="zh-CN" sz="1400" dirty="0">
                <a:solidFill>
                  <a:schemeClr val="bg1"/>
                </a:solidFill>
              </a:rPr>
            </a:br>
            <a:r>
              <a:rPr lang="en-US" altLang="zh-CN" sz="1400" dirty="0">
                <a:solidFill>
                  <a:schemeClr val="bg1"/>
                </a:solidFill>
              </a:rPr>
              <a:t>Stern FIRST solutions cater to all in the boating fraternity. Whether you own a 5m </a:t>
            </a:r>
            <a:r>
              <a:rPr lang="en-US" altLang="zh-CN" sz="1400" dirty="0" err="1">
                <a:solidFill>
                  <a:schemeClr val="bg1"/>
                </a:solidFill>
              </a:rPr>
              <a:t>trailerable</a:t>
            </a:r>
            <a:r>
              <a:rPr lang="en-US" altLang="zh-CN" sz="1400" dirty="0">
                <a:solidFill>
                  <a:schemeClr val="bg1"/>
                </a:solidFill>
              </a:rPr>
              <a:t> overnighter or a custom built 24m super yacht, they have systems to suit your vessel regardless of hull shape and design, sail or powerboat.</a:t>
            </a:r>
            <a:br>
              <a:rPr lang="en-US" altLang="zh-CN" sz="1400" dirty="0">
                <a:solidFill>
                  <a:schemeClr val="bg1"/>
                </a:solidFill>
              </a:rPr>
            </a:br>
            <a:r>
              <a:rPr lang="en-US" altLang="zh-CN" sz="1400" dirty="0">
                <a:solidFill>
                  <a:schemeClr val="bg1"/>
                </a:solidFill>
              </a:rPr>
              <a:t>From the innovative Weaver Snap Davit, stainless steel fabrication, design and construction of individual tender systems, through to their award winning range of accessories; </a:t>
            </a:r>
            <a:r>
              <a:rPr lang="en-US" altLang="zh-CN" sz="1400" dirty="0" err="1">
                <a:solidFill>
                  <a:schemeClr val="bg1"/>
                </a:solidFill>
              </a:rPr>
              <a:t>SternFIRST</a:t>
            </a:r>
            <a:r>
              <a:rPr lang="en-US" altLang="zh-CN" sz="1400" dirty="0">
                <a:solidFill>
                  <a:schemeClr val="bg1"/>
                </a:solidFill>
              </a:rPr>
              <a:t> will have the product to meet your needs.</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246" y="2976"/>
            <a:ext cx="6001754" cy="1482203"/>
          </a:xfrm>
          <a:prstGeom prst="rect">
            <a:avLst/>
          </a:prstGeom>
        </p:spPr>
      </p:pic>
    </p:spTree>
    <p:extLst>
      <p:ext uri="{BB962C8B-B14F-4D97-AF65-F5344CB8AC3E}">
        <p14:creationId xmlns:p14="http://schemas.microsoft.com/office/powerpoint/2010/main" val="1410620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542156" y="2707397"/>
            <a:ext cx="5655430" cy="3102388"/>
          </a:xfrm>
        </p:spPr>
        <p:txBody>
          <a:bodyPr anchor="b" anchorCtr="0"/>
          <a:lstStyle/>
          <a:p>
            <a:r>
              <a:rPr lang="en-US" altLang="zh-CN" sz="2800" b="1" dirty="0">
                <a:solidFill>
                  <a:schemeClr val="bg1"/>
                </a:solidFill>
              </a:rPr>
              <a:t>Yacht Rigging and Consultancy </a:t>
            </a:r>
            <a:br>
              <a:rPr lang="en-US" altLang="zh-CN" sz="1400" dirty="0">
                <a:solidFill>
                  <a:schemeClr val="bg1"/>
                </a:solidFill>
              </a:rPr>
            </a:br>
            <a:br>
              <a:rPr lang="en-US" altLang="zh-CN" sz="1400" dirty="0">
                <a:solidFill>
                  <a:schemeClr val="bg1"/>
                </a:solidFill>
              </a:rPr>
            </a:br>
            <a:r>
              <a:rPr lang="en-US" altLang="zh-CN" sz="1400" dirty="0">
                <a:solidFill>
                  <a:schemeClr val="bg1"/>
                </a:solidFill>
              </a:rPr>
              <a:t>David </a:t>
            </a:r>
            <a:r>
              <a:rPr lang="en-US" altLang="zh-CN" sz="1400" dirty="0" err="1">
                <a:solidFill>
                  <a:schemeClr val="bg1"/>
                </a:solidFill>
              </a:rPr>
              <a:t>Lambourne</a:t>
            </a:r>
            <a:r>
              <a:rPr lang="en-US" altLang="zh-CN" sz="1400" dirty="0">
                <a:solidFill>
                  <a:schemeClr val="bg1"/>
                </a:solidFill>
              </a:rPr>
              <a:t> Yacht Rigging was established by David </a:t>
            </a:r>
            <a:r>
              <a:rPr lang="en-US" altLang="zh-CN" sz="1400" dirty="0" err="1">
                <a:solidFill>
                  <a:schemeClr val="bg1"/>
                </a:solidFill>
              </a:rPr>
              <a:t>Lambourne</a:t>
            </a:r>
            <a:r>
              <a:rPr lang="en-US" altLang="zh-CN" sz="1400" dirty="0">
                <a:solidFill>
                  <a:schemeClr val="bg1"/>
                </a:solidFill>
              </a:rPr>
              <a:t> on the 19th November, 1994. After 12 </a:t>
            </a:r>
            <a:r>
              <a:rPr lang="en-US" altLang="zh-CN" sz="1400" dirty="0" err="1">
                <a:solidFill>
                  <a:schemeClr val="bg1"/>
                </a:solidFill>
              </a:rPr>
              <a:t>yrs</a:t>
            </a:r>
            <a:r>
              <a:rPr lang="en-US" altLang="zh-CN" sz="1400" dirty="0">
                <a:solidFill>
                  <a:schemeClr val="bg1"/>
                </a:solidFill>
              </a:rPr>
              <a:t> working in the industry, Dave knew it should be done better and set out to do just that. With years of sailing in dinghies, skiffs and then yachts, he knew what people needed in the way of information and assistance. From a humble beginnings working from home, with the help and patience of his wife Sharon, together they have managed to build a reputation as the most reliable and innovative Yacht Brisbane mast builders and riggers in the country. </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098" y="0"/>
            <a:ext cx="4844902" cy="2440674"/>
          </a:xfrm>
          <a:prstGeom prst="rect">
            <a:avLst/>
          </a:prstGeom>
        </p:spPr>
      </p:pic>
    </p:spTree>
    <p:extLst>
      <p:ext uri="{BB962C8B-B14F-4D97-AF65-F5344CB8AC3E}">
        <p14:creationId xmlns:p14="http://schemas.microsoft.com/office/powerpoint/2010/main" val="952259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620215" y="2665287"/>
            <a:ext cx="5655430" cy="3490186"/>
          </a:xfrm>
        </p:spPr>
        <p:txBody>
          <a:bodyPr anchor="b" anchorCtr="0"/>
          <a:lstStyle/>
          <a:p>
            <a:r>
              <a:rPr lang="en-US" altLang="zh-CN" sz="2800" b="1" dirty="0">
                <a:solidFill>
                  <a:schemeClr val="bg1"/>
                </a:solidFill>
              </a:rPr>
              <a:t>David Bentley Yacht Design </a:t>
            </a:r>
            <a:br>
              <a:rPr lang="en-US" altLang="zh-CN" sz="1400" dirty="0">
                <a:solidFill>
                  <a:schemeClr val="bg1"/>
                </a:solidFill>
              </a:rPr>
            </a:br>
            <a:br>
              <a:rPr lang="en-US" altLang="zh-CN" sz="1400" dirty="0">
                <a:solidFill>
                  <a:schemeClr val="bg1"/>
                </a:solidFill>
              </a:rPr>
            </a:br>
            <a:r>
              <a:rPr lang="en-US" altLang="zh-CN" sz="1400" dirty="0">
                <a:solidFill>
                  <a:schemeClr val="bg1"/>
                </a:solidFill>
              </a:rPr>
              <a:t>DAVID BENTLEY YACHT DESIGN is a creative design consultancy offering a comprehensive design capability to the marine industry. With an internationally recognized team of industrial designers, interiors designers &amp; naval architects we develop imaginative innovative designs for any type of boat, pleasure or commercial, in all construction materials. We can provide complete design &amp; build documentation, including classification Society package or specific design services as requested. We have a business based strategy when developing designs as we consider design to be a key strategic tool to the long term ability of a company to maintain its market position.</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902" y="26289"/>
            <a:ext cx="5867294" cy="932738"/>
          </a:xfrm>
          <a:prstGeom prst="rect">
            <a:avLst/>
          </a:prstGeom>
        </p:spPr>
      </p:pic>
    </p:spTree>
    <p:extLst>
      <p:ext uri="{BB962C8B-B14F-4D97-AF65-F5344CB8AC3E}">
        <p14:creationId xmlns:p14="http://schemas.microsoft.com/office/powerpoint/2010/main" val="3825979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988204" y="1872694"/>
            <a:ext cx="5655430" cy="3102388"/>
          </a:xfrm>
        </p:spPr>
        <p:txBody>
          <a:bodyPr anchor="b" anchorCtr="0"/>
          <a:lstStyle/>
          <a:p>
            <a:r>
              <a:rPr lang="en-US" altLang="zh-CN" sz="2800" dirty="0" err="1">
                <a:solidFill>
                  <a:schemeClr val="bg1"/>
                </a:solidFill>
              </a:rPr>
              <a:t>Vetus</a:t>
            </a:r>
            <a:r>
              <a:rPr lang="en-US" altLang="zh-CN" sz="2800" dirty="0">
                <a:solidFill>
                  <a:schemeClr val="bg1"/>
                </a:solidFill>
              </a:rPr>
              <a:t> Maxwell </a:t>
            </a:r>
            <a:br>
              <a:rPr lang="en-US" altLang="zh-CN" sz="1400" dirty="0">
                <a:solidFill>
                  <a:schemeClr val="bg1"/>
                </a:solidFill>
              </a:rPr>
            </a:br>
            <a:br>
              <a:rPr lang="en-US" altLang="zh-CN" sz="1400" dirty="0">
                <a:solidFill>
                  <a:schemeClr val="bg1"/>
                </a:solidFill>
              </a:rPr>
            </a:br>
            <a:r>
              <a:rPr lang="en-US" altLang="zh-CN" sz="1400" dirty="0">
                <a:solidFill>
                  <a:schemeClr val="bg1"/>
                </a:solidFill>
              </a:rPr>
              <a:t>Maxwell Marine is a specialist manufacturer and supplier of anchoring solutions for pleasure vessels up to over 100m in size. With almost 50 years of experience in design and manufacturing of anchor windlasses, mooring capstans and auxiliary equipment we have gained reputation as a leading supplier of this type of products worldwide. Our strong engineering team enables us to engage in complex, </a:t>
            </a:r>
            <a:r>
              <a:rPr lang="en-US" altLang="zh-CN" sz="1400" dirty="0" err="1">
                <a:solidFill>
                  <a:schemeClr val="bg1"/>
                </a:solidFill>
              </a:rPr>
              <a:t>customised</a:t>
            </a:r>
            <a:r>
              <a:rPr lang="en-US" altLang="zh-CN" sz="1400" dirty="0">
                <a:solidFill>
                  <a:schemeClr val="bg1"/>
                </a:solidFill>
              </a:rPr>
              <a:t> anchoring solutions and put ourselves on the list of suppliers to some of the most prestigious yacht builders in the world.</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649" y="5237286"/>
            <a:ext cx="8088351" cy="1620714"/>
          </a:xfrm>
          <a:prstGeom prst="rect">
            <a:avLst/>
          </a:prstGeom>
        </p:spPr>
      </p:pic>
    </p:spTree>
    <p:extLst>
      <p:ext uri="{BB962C8B-B14F-4D97-AF65-F5344CB8AC3E}">
        <p14:creationId xmlns:p14="http://schemas.microsoft.com/office/powerpoint/2010/main" val="366493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401" y="0"/>
            <a:ext cx="12217401" cy="6932737"/>
            <a:chOff x="-9525" y="-22771"/>
            <a:chExt cx="9163051" cy="5199553"/>
          </a:xfrm>
        </p:grpSpPr>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30648" t="93" r="-1" b="-1"/>
            <a:stretch/>
          </p:blipFill>
          <p:spPr>
            <a:xfrm>
              <a:off x="0" y="-20539"/>
              <a:ext cx="5378602" cy="5161457"/>
            </a:xfrm>
            <a:prstGeom prst="rect">
              <a:avLst/>
            </a:prstGeom>
          </p:spPr>
        </p:pic>
        <p:grpSp>
          <p:nvGrpSpPr>
            <p:cNvPr id="2" name="Group 1"/>
            <p:cNvGrpSpPr/>
            <p:nvPr/>
          </p:nvGrpSpPr>
          <p:grpSpPr>
            <a:xfrm>
              <a:off x="-9525" y="-22771"/>
              <a:ext cx="9163051" cy="5199553"/>
              <a:chOff x="-9525" y="-4572"/>
              <a:chExt cx="9163051" cy="5199553"/>
            </a:xfrm>
          </p:grpSpPr>
          <p:sp>
            <p:nvSpPr>
              <p:cNvPr id="14" name="Freeform 13"/>
              <p:cNvSpPr/>
              <p:nvPr/>
            </p:nvSpPr>
            <p:spPr>
              <a:xfrm>
                <a:off x="-9525" y="-4572"/>
                <a:ext cx="1884664" cy="3731312"/>
              </a:xfrm>
              <a:custGeom>
                <a:avLst/>
                <a:gdLst>
                  <a:gd name="connsiteX0" fmla="*/ 0 w 1884664"/>
                  <a:gd name="connsiteY0" fmla="*/ 0 h 3731312"/>
                  <a:gd name="connsiteX1" fmla="*/ 1595740 w 1884664"/>
                  <a:gd name="connsiteY1" fmla="*/ 0 h 3731312"/>
                  <a:gd name="connsiteX2" fmla="*/ 1716355 w 1884664"/>
                  <a:gd name="connsiteY2" fmla="*/ 184111 h 3731312"/>
                  <a:gd name="connsiteX3" fmla="*/ 1884582 w 1884664"/>
                  <a:gd name="connsiteY3" fmla="*/ 647563 h 3731312"/>
                  <a:gd name="connsiteX4" fmla="*/ 1830622 w 1884664"/>
                  <a:gd name="connsiteY4" fmla="*/ 895161 h 3731312"/>
                  <a:gd name="connsiteX5" fmla="*/ 865699 w 1884664"/>
                  <a:gd name="connsiteY5" fmla="*/ 2406142 h 3731312"/>
                  <a:gd name="connsiteX6" fmla="*/ 159062 w 1884664"/>
                  <a:gd name="connsiteY6" fmla="*/ 3490871 h 3731312"/>
                  <a:gd name="connsiteX7" fmla="*/ 0 w 1884664"/>
                  <a:gd name="connsiteY7" fmla="*/ 3731312 h 37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664" h="3731312">
                    <a:moveTo>
                      <a:pt x="0" y="0"/>
                    </a:moveTo>
                    <a:lnTo>
                      <a:pt x="1595740" y="0"/>
                    </a:lnTo>
                    <a:cubicBezTo>
                      <a:pt x="1595740" y="0"/>
                      <a:pt x="1656048" y="88881"/>
                      <a:pt x="1716355" y="184111"/>
                    </a:cubicBezTo>
                    <a:cubicBezTo>
                      <a:pt x="1798882" y="317433"/>
                      <a:pt x="1887756" y="469801"/>
                      <a:pt x="1884582" y="647563"/>
                    </a:cubicBezTo>
                    <a:cubicBezTo>
                      <a:pt x="1881408" y="711050"/>
                      <a:pt x="1871886" y="818977"/>
                      <a:pt x="1830622" y="895161"/>
                    </a:cubicBezTo>
                    <a:cubicBezTo>
                      <a:pt x="1687789" y="1168153"/>
                      <a:pt x="1300550" y="1707790"/>
                      <a:pt x="865699" y="2406142"/>
                    </a:cubicBezTo>
                    <a:cubicBezTo>
                      <a:pt x="759764" y="2577556"/>
                      <a:pt x="474394" y="3013233"/>
                      <a:pt x="159062" y="3490871"/>
                    </a:cubicBezTo>
                    <a:lnTo>
                      <a:pt x="0" y="373131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16" name="Freeform 15"/>
              <p:cNvSpPr/>
              <p:nvPr/>
            </p:nvSpPr>
            <p:spPr>
              <a:xfrm>
                <a:off x="306911" y="13627"/>
                <a:ext cx="8846615" cy="5148072"/>
              </a:xfrm>
              <a:custGeom>
                <a:avLst/>
                <a:gdLst>
                  <a:gd name="connsiteX0" fmla="*/ 38995 w 8846615"/>
                  <a:gd name="connsiteY0" fmla="*/ 3221826 h 5148072"/>
                  <a:gd name="connsiteX1" fmla="*/ 16154 w 8846615"/>
                  <a:gd name="connsiteY1" fmla="*/ 3256578 h 5148072"/>
                  <a:gd name="connsiteX2" fmla="*/ 0 w 8846615"/>
                  <a:gd name="connsiteY2" fmla="*/ 3281078 h 5148072"/>
                  <a:gd name="connsiteX3" fmla="*/ 174017 w 8846615"/>
                  <a:gd name="connsiteY3" fmla="*/ 3016303 h 5148072"/>
                  <a:gd name="connsiteX4" fmla="*/ 161486 w 8846615"/>
                  <a:gd name="connsiteY4" fmla="*/ 3035453 h 5148072"/>
                  <a:gd name="connsiteX5" fmla="*/ 136201 w 8846615"/>
                  <a:gd name="connsiteY5" fmla="*/ 3073924 h 5148072"/>
                  <a:gd name="connsiteX6" fmla="*/ 371274 w 8846615"/>
                  <a:gd name="connsiteY6" fmla="*/ 2714185 h 5148072"/>
                  <a:gd name="connsiteX7" fmla="*/ 353252 w 8846615"/>
                  <a:gd name="connsiteY7" fmla="*/ 2741966 h 5148072"/>
                  <a:gd name="connsiteX8" fmla="*/ 293520 w 8846615"/>
                  <a:gd name="connsiteY8" fmla="*/ 2833673 h 5148072"/>
                  <a:gd name="connsiteX9" fmla="*/ 513316 w 8846615"/>
                  <a:gd name="connsiteY9" fmla="*/ 2493564 h 5148072"/>
                  <a:gd name="connsiteX10" fmla="*/ 501086 w 8846615"/>
                  <a:gd name="connsiteY10" fmla="*/ 2512842 h 5148072"/>
                  <a:gd name="connsiteX11" fmla="*/ 408104 w 8846615"/>
                  <a:gd name="connsiteY11" fmla="*/ 2657411 h 5148072"/>
                  <a:gd name="connsiteX12" fmla="*/ 389490 w 8846615"/>
                  <a:gd name="connsiteY12" fmla="*/ 2686104 h 5148072"/>
                  <a:gd name="connsiteX13" fmla="*/ 457554 w 8846615"/>
                  <a:gd name="connsiteY13" fmla="*/ 2580779 h 5148072"/>
                  <a:gd name="connsiteX14" fmla="*/ 728767 w 8846615"/>
                  <a:gd name="connsiteY14" fmla="*/ 2151911 h 5148072"/>
                  <a:gd name="connsiteX15" fmla="*/ 568315 w 8846615"/>
                  <a:gd name="connsiteY15" fmla="*/ 2406142 h 5148072"/>
                  <a:gd name="connsiteX16" fmla="*/ 538179 w 8846615"/>
                  <a:gd name="connsiteY16" fmla="*/ 2454373 h 5148072"/>
                  <a:gd name="connsiteX17" fmla="*/ 525598 w 8846615"/>
                  <a:gd name="connsiteY17" fmla="*/ 2474204 h 5148072"/>
                  <a:gd name="connsiteX18" fmla="*/ 568314 w 8846615"/>
                  <a:gd name="connsiteY18" fmla="*/ 2406142 h 5148072"/>
                  <a:gd name="connsiteX19" fmla="*/ 728767 w 8846615"/>
                  <a:gd name="connsiteY19" fmla="*/ 2151911 h 5148072"/>
                  <a:gd name="connsiteX20" fmla="*/ 3726533 w 8846615"/>
                  <a:gd name="connsiteY20" fmla="*/ 0 h 5148072"/>
                  <a:gd name="connsiteX21" fmla="*/ 8846615 w 8846615"/>
                  <a:gd name="connsiteY21" fmla="*/ 0 h 5148072"/>
                  <a:gd name="connsiteX22" fmla="*/ 8846615 w 8846615"/>
                  <a:gd name="connsiteY22" fmla="*/ 5148072 h 5148072"/>
                  <a:gd name="connsiteX23" fmla="*/ 455829 w 8846615"/>
                  <a:gd name="connsiteY23" fmla="*/ 5148072 h 5148072"/>
                  <a:gd name="connsiteX24" fmla="*/ 499613 w 8846615"/>
                  <a:gd name="connsiteY24" fmla="*/ 5136278 h 5148072"/>
                  <a:gd name="connsiteX25" fmla="*/ 1199958 w 8846615"/>
                  <a:gd name="connsiteY25" fmla="*/ 4936084 h 5148072"/>
                  <a:gd name="connsiteX26" fmla="*/ 1590371 w 8846615"/>
                  <a:gd name="connsiteY26" fmla="*/ 4618651 h 5148072"/>
                  <a:gd name="connsiteX27" fmla="*/ 3704314 w 8846615"/>
                  <a:gd name="connsiteY27" fmla="*/ 1282430 h 5148072"/>
                  <a:gd name="connsiteX28" fmla="*/ 3955067 w 8846615"/>
                  <a:gd name="connsiteY28" fmla="*/ 612646 h 5148072"/>
                  <a:gd name="connsiteX29" fmla="*/ 3726533 w 8846615"/>
                  <a:gd name="connsiteY2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46615" h="5148072">
                    <a:moveTo>
                      <a:pt x="38995" y="3221826"/>
                    </a:moveTo>
                    <a:lnTo>
                      <a:pt x="16154" y="3256578"/>
                    </a:lnTo>
                    <a:lnTo>
                      <a:pt x="0" y="3281078"/>
                    </a:lnTo>
                    <a:close/>
                    <a:moveTo>
                      <a:pt x="174017" y="3016303"/>
                    </a:moveTo>
                    <a:lnTo>
                      <a:pt x="161486" y="3035453"/>
                    </a:lnTo>
                    <a:lnTo>
                      <a:pt x="136201" y="3073924"/>
                    </a:lnTo>
                    <a:close/>
                    <a:moveTo>
                      <a:pt x="371274" y="2714185"/>
                    </a:moveTo>
                    <a:lnTo>
                      <a:pt x="353252" y="2741966"/>
                    </a:lnTo>
                    <a:cubicBezTo>
                      <a:pt x="334126" y="2771386"/>
                      <a:pt x="314186" y="2801998"/>
                      <a:pt x="293520" y="2833673"/>
                    </a:cubicBezTo>
                    <a:close/>
                    <a:moveTo>
                      <a:pt x="513316" y="2493564"/>
                    </a:moveTo>
                    <a:lnTo>
                      <a:pt x="501086" y="2512842"/>
                    </a:lnTo>
                    <a:cubicBezTo>
                      <a:pt x="474154" y="2555063"/>
                      <a:pt x="442929" y="2603596"/>
                      <a:pt x="408104" y="2657411"/>
                    </a:cubicBezTo>
                    <a:lnTo>
                      <a:pt x="389490" y="2686104"/>
                    </a:lnTo>
                    <a:lnTo>
                      <a:pt x="457554" y="2580779"/>
                    </a:lnTo>
                    <a:close/>
                    <a:moveTo>
                      <a:pt x="728767" y="2151911"/>
                    </a:moveTo>
                    <a:cubicBezTo>
                      <a:pt x="676283" y="2234034"/>
                      <a:pt x="622671" y="2318848"/>
                      <a:pt x="568315" y="2406142"/>
                    </a:cubicBezTo>
                    <a:cubicBezTo>
                      <a:pt x="559487" y="2420427"/>
                      <a:pt x="549413" y="2436547"/>
                      <a:pt x="538179" y="2454373"/>
                    </a:cubicBezTo>
                    <a:lnTo>
                      <a:pt x="525598" y="2474204"/>
                    </a:lnTo>
                    <a:lnTo>
                      <a:pt x="568314" y="2406142"/>
                    </a:lnTo>
                    <a:cubicBezTo>
                      <a:pt x="622671" y="2318848"/>
                      <a:pt x="676283" y="2234034"/>
                      <a:pt x="728767" y="2151911"/>
                    </a:cubicBezTo>
                    <a:close/>
                    <a:moveTo>
                      <a:pt x="3726533" y="0"/>
                    </a:moveTo>
                    <a:lnTo>
                      <a:pt x="8846615" y="0"/>
                    </a:lnTo>
                    <a:lnTo>
                      <a:pt x="8846615" y="5148072"/>
                    </a:lnTo>
                    <a:lnTo>
                      <a:pt x="455829" y="5148072"/>
                    </a:lnTo>
                    <a:lnTo>
                      <a:pt x="499613" y="5136278"/>
                    </a:lnTo>
                    <a:cubicBezTo>
                      <a:pt x="727069" y="5074713"/>
                      <a:pt x="1057124" y="4983699"/>
                      <a:pt x="1199958" y="4936084"/>
                    </a:cubicBezTo>
                    <a:cubicBezTo>
                      <a:pt x="1406274" y="4863074"/>
                      <a:pt x="1542760" y="4688486"/>
                      <a:pt x="1590371" y="4618651"/>
                    </a:cubicBezTo>
                    <a:cubicBezTo>
                      <a:pt x="1637982" y="4548816"/>
                      <a:pt x="3545610" y="1514156"/>
                      <a:pt x="3704314" y="1282430"/>
                    </a:cubicBezTo>
                    <a:cubicBezTo>
                      <a:pt x="3863019" y="1050704"/>
                      <a:pt x="3955067" y="866592"/>
                      <a:pt x="3955067" y="612646"/>
                    </a:cubicBezTo>
                    <a:cubicBezTo>
                      <a:pt x="3955067" y="358699"/>
                      <a:pt x="3726533" y="0"/>
                      <a:pt x="37265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AU" sz="2400">
                  <a:solidFill>
                    <a:prstClr val="white"/>
                  </a:solidFill>
                </a:endParaRPr>
              </a:p>
            </p:txBody>
          </p:sp>
          <p:sp>
            <p:nvSpPr>
              <p:cNvPr id="7" name="Freeform 6"/>
              <p:cNvSpPr>
                <a:spLocks/>
              </p:cNvSpPr>
              <p:nvPr/>
            </p:nvSpPr>
            <p:spPr bwMode="auto">
              <a:xfrm>
                <a:off x="560715" y="-4572"/>
                <a:ext cx="4091495" cy="5199553"/>
              </a:xfrm>
              <a:custGeom>
                <a:avLst/>
                <a:gdLst>
                  <a:gd name="T0" fmla="*/ 0 w 1289"/>
                  <a:gd name="T1" fmla="*/ 1638 h 1638"/>
                  <a:gd name="T2" fmla="*/ 295 w 1289"/>
                  <a:gd name="T3" fmla="*/ 1555 h 1638"/>
                  <a:gd name="T4" fmla="*/ 418 w 1289"/>
                  <a:gd name="T5" fmla="*/ 1455 h 1638"/>
                  <a:gd name="T6" fmla="*/ 1084 w 1289"/>
                  <a:gd name="T7" fmla="*/ 404 h 1638"/>
                  <a:gd name="T8" fmla="*/ 1163 w 1289"/>
                  <a:gd name="T9" fmla="*/ 193 h 1638"/>
                  <a:gd name="T10" fmla="*/ 1091 w 1289"/>
                  <a:gd name="T11" fmla="*/ 0 h 1638"/>
                  <a:gd name="T12" fmla="*/ 1170 w 1289"/>
                  <a:gd name="T13" fmla="*/ 0 h 1638"/>
                  <a:gd name="T14" fmla="*/ 1271 w 1289"/>
                  <a:gd name="T15" fmla="*/ 253 h 1638"/>
                  <a:gd name="T16" fmla="*/ 1029 w 1289"/>
                  <a:gd name="T17" fmla="*/ 758 h 1638"/>
                  <a:gd name="T18" fmla="*/ 471 w 1289"/>
                  <a:gd name="T19" fmla="*/ 1638 h 1638"/>
                  <a:gd name="T20" fmla="*/ 0 w 1289"/>
                  <a:gd name="T21" fmla="*/ 1638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638">
                    <a:moveTo>
                      <a:pt x="0" y="1638"/>
                    </a:moveTo>
                    <a:cubicBezTo>
                      <a:pt x="0" y="1638"/>
                      <a:pt x="223" y="1579"/>
                      <a:pt x="295" y="1555"/>
                    </a:cubicBezTo>
                    <a:cubicBezTo>
                      <a:pt x="360" y="1532"/>
                      <a:pt x="403" y="1477"/>
                      <a:pt x="418" y="1455"/>
                    </a:cubicBezTo>
                    <a:cubicBezTo>
                      <a:pt x="433" y="1433"/>
                      <a:pt x="1034" y="477"/>
                      <a:pt x="1084" y="404"/>
                    </a:cubicBezTo>
                    <a:cubicBezTo>
                      <a:pt x="1134" y="331"/>
                      <a:pt x="1163" y="273"/>
                      <a:pt x="1163" y="193"/>
                    </a:cubicBezTo>
                    <a:cubicBezTo>
                      <a:pt x="1163" y="113"/>
                      <a:pt x="1091" y="0"/>
                      <a:pt x="1091" y="0"/>
                    </a:cubicBezTo>
                    <a:cubicBezTo>
                      <a:pt x="1170" y="0"/>
                      <a:pt x="1170" y="0"/>
                      <a:pt x="1170" y="0"/>
                    </a:cubicBezTo>
                    <a:cubicBezTo>
                      <a:pt x="1170" y="0"/>
                      <a:pt x="1252" y="107"/>
                      <a:pt x="1271" y="253"/>
                    </a:cubicBezTo>
                    <a:cubicBezTo>
                      <a:pt x="1289" y="390"/>
                      <a:pt x="1149" y="563"/>
                      <a:pt x="1029" y="758"/>
                    </a:cubicBezTo>
                    <a:cubicBezTo>
                      <a:pt x="940" y="902"/>
                      <a:pt x="471" y="1638"/>
                      <a:pt x="471" y="1638"/>
                    </a:cubicBezTo>
                    <a:lnTo>
                      <a:pt x="0" y="1638"/>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sp>
            <p:nvSpPr>
              <p:cNvPr id="10" name="Freeform 9"/>
              <p:cNvSpPr>
                <a:spLocks/>
              </p:cNvSpPr>
              <p:nvPr/>
            </p:nvSpPr>
            <p:spPr bwMode="auto">
              <a:xfrm>
                <a:off x="1297185" y="-4572"/>
                <a:ext cx="590249" cy="1201961"/>
              </a:xfrm>
              <a:custGeom>
                <a:avLst/>
                <a:gdLst>
                  <a:gd name="T0" fmla="*/ 94 w 186"/>
                  <a:gd name="T1" fmla="*/ 0 h 379"/>
                  <a:gd name="T2" fmla="*/ 132 w 186"/>
                  <a:gd name="T3" fmla="*/ 58 h 379"/>
                  <a:gd name="T4" fmla="*/ 185 w 186"/>
                  <a:gd name="T5" fmla="*/ 204 h 379"/>
                  <a:gd name="T6" fmla="*/ 168 w 186"/>
                  <a:gd name="T7" fmla="*/ 282 h 379"/>
                  <a:gd name="T8" fmla="*/ 110 w 186"/>
                  <a:gd name="T9" fmla="*/ 379 h 379"/>
                  <a:gd name="T10" fmla="*/ 118 w 186"/>
                  <a:gd name="T11" fmla="*/ 193 h 379"/>
                  <a:gd name="T12" fmla="*/ 0 w 186"/>
                  <a:gd name="T13" fmla="*/ 0 h 379"/>
                  <a:gd name="T14" fmla="*/ 94 w 186"/>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79">
                    <a:moveTo>
                      <a:pt x="94" y="0"/>
                    </a:moveTo>
                    <a:cubicBezTo>
                      <a:pt x="94" y="0"/>
                      <a:pt x="113" y="28"/>
                      <a:pt x="132" y="58"/>
                    </a:cubicBezTo>
                    <a:cubicBezTo>
                      <a:pt x="158" y="100"/>
                      <a:pt x="186" y="148"/>
                      <a:pt x="185" y="204"/>
                    </a:cubicBezTo>
                    <a:cubicBezTo>
                      <a:pt x="184" y="224"/>
                      <a:pt x="181" y="258"/>
                      <a:pt x="168" y="282"/>
                    </a:cubicBezTo>
                    <a:cubicBezTo>
                      <a:pt x="155" y="307"/>
                      <a:pt x="122" y="361"/>
                      <a:pt x="110" y="379"/>
                    </a:cubicBezTo>
                    <a:cubicBezTo>
                      <a:pt x="140" y="315"/>
                      <a:pt x="133" y="242"/>
                      <a:pt x="118" y="193"/>
                    </a:cubicBezTo>
                    <a:cubicBezTo>
                      <a:pt x="102" y="145"/>
                      <a:pt x="38" y="61"/>
                      <a:pt x="0" y="0"/>
                    </a:cubicBezTo>
                    <a:lnTo>
                      <a:pt x="94" y="0"/>
                    </a:lnTo>
                    <a:close/>
                  </a:path>
                </a:pathLst>
              </a:custGeom>
              <a:solidFill>
                <a:schemeClr val="bg1">
                  <a:alpha val="10000"/>
                </a:schemeClr>
              </a:solid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AU" sz="2400">
                  <a:solidFill>
                    <a:srgbClr val="3D3935"/>
                  </a:solidFill>
                </a:endParaRPr>
              </a:p>
            </p:txBody>
          </p:sp>
        </p:grpSp>
      </p:grpSp>
      <p:sp>
        <p:nvSpPr>
          <p:cNvPr id="3" name="Title 2"/>
          <p:cNvSpPr>
            <a:spLocks noGrp="1"/>
          </p:cNvSpPr>
          <p:nvPr>
            <p:ph type="title" idx="4294967295"/>
          </p:nvPr>
        </p:nvSpPr>
        <p:spPr>
          <a:xfrm>
            <a:off x="5575610" y="2739690"/>
            <a:ext cx="5655430" cy="3296287"/>
          </a:xfrm>
        </p:spPr>
        <p:txBody>
          <a:bodyPr anchor="b" anchorCtr="0"/>
          <a:lstStyle/>
          <a:p>
            <a:r>
              <a:rPr lang="en-US" altLang="zh-CN" sz="2800" dirty="0" err="1">
                <a:solidFill>
                  <a:schemeClr val="bg1"/>
                </a:solidFill>
              </a:rPr>
              <a:t>Aquamare</a:t>
            </a:r>
            <a:r>
              <a:rPr lang="en-US" altLang="zh-CN" sz="2800" dirty="0">
                <a:solidFill>
                  <a:schemeClr val="bg1"/>
                </a:solidFill>
              </a:rPr>
              <a:t> Marine</a:t>
            </a:r>
            <a:br>
              <a:rPr lang="en-US" altLang="zh-CN" sz="1400" dirty="0">
                <a:solidFill>
                  <a:schemeClr val="bg1"/>
                </a:solidFill>
              </a:rPr>
            </a:br>
            <a:br>
              <a:rPr lang="en-US" altLang="zh-CN" sz="1400" dirty="0">
                <a:solidFill>
                  <a:schemeClr val="bg1"/>
                </a:solidFill>
              </a:rPr>
            </a:br>
            <a:r>
              <a:rPr lang="en-US" altLang="zh-CN" sz="1400" dirty="0" err="1">
                <a:solidFill>
                  <a:schemeClr val="bg1"/>
                </a:solidFill>
              </a:rPr>
              <a:t>Aquamare</a:t>
            </a:r>
            <a:r>
              <a:rPr lang="en-US" altLang="zh-CN" sz="1400" dirty="0">
                <a:solidFill>
                  <a:schemeClr val="bg1"/>
                </a:solidFill>
              </a:rPr>
              <a:t> Marine are an experienced and established company offering Sales and Support for the Marine Industry. With two locations in Australia and one in Plymouth, they operate in the surrounding area and offer a worldwide service.</a:t>
            </a:r>
            <a:br>
              <a:rPr lang="en-US" altLang="zh-CN" sz="1400" dirty="0">
                <a:solidFill>
                  <a:schemeClr val="bg1"/>
                </a:solidFill>
              </a:rPr>
            </a:br>
            <a:r>
              <a:rPr lang="en-US" altLang="zh-CN" sz="1400" dirty="0">
                <a:solidFill>
                  <a:schemeClr val="bg1"/>
                </a:solidFill>
              </a:rPr>
              <a:t>Their team of experienced engineers work to very high standards and are accustomed to working in a wide variety of environments and meeting specific customer requirements. They have a wide range of services and solutions from </a:t>
            </a:r>
            <a:r>
              <a:rPr lang="en-US" altLang="zh-CN" sz="1400" dirty="0" err="1">
                <a:solidFill>
                  <a:schemeClr val="bg1"/>
                </a:solidFill>
              </a:rPr>
              <a:t>Lumishore</a:t>
            </a:r>
            <a:r>
              <a:rPr lang="en-US" altLang="zh-CN" sz="1400" dirty="0">
                <a:solidFill>
                  <a:schemeClr val="bg1"/>
                </a:solidFill>
              </a:rPr>
              <a:t> underwater lights to full Audio visual automation and control.</a:t>
            </a: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br>
              <a:rPr lang="en-US" altLang="zh-CN" sz="1400" dirty="0">
                <a:solidFill>
                  <a:schemeClr val="bg1"/>
                </a:solidFill>
              </a:rPr>
            </a:br>
            <a:endParaRPr lang="zh-CN" altLang="en-US" sz="1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997" y="0"/>
            <a:ext cx="5831003" cy="1265274"/>
          </a:xfrm>
          <a:prstGeom prst="rect">
            <a:avLst/>
          </a:prstGeom>
        </p:spPr>
      </p:pic>
    </p:spTree>
    <p:extLst>
      <p:ext uri="{BB962C8B-B14F-4D97-AF65-F5344CB8AC3E}">
        <p14:creationId xmlns:p14="http://schemas.microsoft.com/office/powerpoint/2010/main" val="261685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TC_AusUnlimited">
  <a:themeElements>
    <a:clrScheme name="Custom 1">
      <a:dk1>
        <a:srgbClr val="3D3935"/>
      </a:dk1>
      <a:lt1>
        <a:sysClr val="window" lastClr="FFFFFF"/>
      </a:lt1>
      <a:dk2>
        <a:srgbClr val="3D3935"/>
      </a:dk2>
      <a:lt2>
        <a:srgbClr val="D7D2CB"/>
      </a:lt2>
      <a:accent1>
        <a:srgbClr val="F58400"/>
      </a:accent1>
      <a:accent2>
        <a:srgbClr val="FFAB00"/>
      </a:accent2>
      <a:accent3>
        <a:srgbClr val="E35205"/>
      </a:accent3>
      <a:accent4>
        <a:srgbClr val="582D40"/>
      </a:accent4>
      <a:accent5>
        <a:srgbClr val="41748D"/>
      </a:accent5>
      <a:accent6>
        <a:srgbClr val="D7D2CB"/>
      </a:accent6>
      <a:hlink>
        <a:srgbClr val="F58400"/>
      </a:hlink>
      <a:folHlink>
        <a:srgbClr val="F58400"/>
      </a:folHlink>
    </a:clrScheme>
    <a:fontScheme name="Chinese typ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p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lnDef>
      <a:spPr>
        <a:ln w="63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C_AusUnlimited">
  <a:themeElements>
    <a:clrScheme name="Custom 1">
      <a:dk1>
        <a:srgbClr val="3D3935"/>
      </a:dk1>
      <a:lt1>
        <a:sysClr val="window" lastClr="FFFFFF"/>
      </a:lt1>
      <a:dk2>
        <a:srgbClr val="3D3935"/>
      </a:dk2>
      <a:lt2>
        <a:srgbClr val="D7D2CB"/>
      </a:lt2>
      <a:accent1>
        <a:srgbClr val="F58400"/>
      </a:accent1>
      <a:accent2>
        <a:srgbClr val="FFAB00"/>
      </a:accent2>
      <a:accent3>
        <a:srgbClr val="E35205"/>
      </a:accent3>
      <a:accent4>
        <a:srgbClr val="582D40"/>
      </a:accent4>
      <a:accent5>
        <a:srgbClr val="41748D"/>
      </a:accent5>
      <a:accent6>
        <a:srgbClr val="D7D2CB"/>
      </a:accent6>
      <a:hlink>
        <a:srgbClr val="F58400"/>
      </a:hlink>
      <a:folHlink>
        <a:srgbClr val="F58400"/>
      </a:folHlink>
    </a:clrScheme>
    <a:fontScheme name="Chinese typ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p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lnDef>
      <a:spPr>
        <a:ln w="63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819</Words>
  <Application>Microsoft Office PowerPoint</Application>
  <PresentationFormat>Widescreen</PresentationFormat>
  <Paragraphs>65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Microsoft YaHei</vt:lpstr>
      <vt:lpstr>Arial</vt:lpstr>
      <vt:lpstr>Calibri</vt:lpstr>
      <vt:lpstr>ATC_AusUnlimited</vt:lpstr>
      <vt:lpstr>1_ATC_AusUnlimited</vt:lpstr>
      <vt:lpstr>PowerPoint Presentation</vt:lpstr>
      <vt:lpstr>Bellingham Marine   Bellingham Marine is the global leader in design, manufacture, and construction of marinas and related products and services. Bellingham Marine enjoys an unrivaled reputation within the industry and has installed more than 2 million square meters of concrete floating docks throughout the world.  </vt:lpstr>
      <vt:lpstr>Ronstan   Ronstan, a manufacturer and distributor of quality sailboat deck hardware to suit yachts ranging from off-the-beach dinghies to mega-yachts.   The product range includes standard and custom solutions in blocks, traveller cars, rigging fittings and a comprehensive program of batten car systems. Ronstan has a dedicated custom product division providing fitout assistance, design and manufacturing.   </vt:lpstr>
      <vt:lpstr>Marine Air Flow  Marine Air Flow International manufactures moisture and dust reducing air intake grilles, AC &amp; DC Fans &amp; Fire Flaps (Air Dampers) for use in the marine industry and commercial plant &amp; equipment rooms. Their products are Australian made and are packaged and shipped world wide. Their easy to install systems assist with such challenges as: • Engine room overheating • Salt spray and mist • Dust intake • Equipment corrosion • Smoky exhausts • Bad fuel economy     </vt:lpstr>
      <vt:lpstr>Stern FIRST  Stern FIRST solutions cater to all in the boating fraternity. Whether you own a 5m trailerable overnighter or a custom built 24m super yacht, they have systems to suit your vessel regardless of hull shape and design, sail or powerboat. From the innovative Weaver Snap Davit, stainless steel fabrication, design and construction of individual tender systems, through to their award winning range of accessories; SternFIRST will have the product to meet your needs.     </vt:lpstr>
      <vt:lpstr>Yacht Rigging and Consultancy   David Lambourne Yacht Rigging was established by David Lambourne on the 19th November, 1994. After 12 yrs working in the industry, Dave knew it should be done better and set out to do just that. With years of sailing in dinghies, skiffs and then yachts, he knew what people needed in the way of information and assistance. From a humble beginnings working from home, with the help and patience of his wife Sharon, together they have managed to build a reputation as the most reliable and innovative Yacht Brisbane mast builders and riggers in the country.      </vt:lpstr>
      <vt:lpstr>David Bentley Yacht Design   DAVID BENTLEY YACHT DESIGN is a creative design consultancy offering a comprehensive design capability to the marine industry. With an internationally recognized team of industrial designers, interiors designers &amp; naval architects we develop imaginative innovative designs for any type of boat, pleasure or commercial, in all construction materials. We can provide complete design &amp; build documentation, including classification Society package or specific design services as requested. We have a business based strategy when developing designs as we consider design to be a key strategic tool to the long term ability of a company to maintain its market position.     </vt:lpstr>
      <vt:lpstr>Vetus Maxwell   Maxwell Marine is a specialist manufacturer and supplier of anchoring solutions for pleasure vessels up to over 100m in size. With almost 50 years of experience in design and manufacturing of anchor windlasses, mooring capstans and auxiliary equipment we have gained reputation as a leading supplier of this type of products worldwide. Our strong engineering team enables us to engage in complex, customised anchoring solutions and put ourselves on the list of suppliers to some of the most prestigious yacht builders in the world.     </vt:lpstr>
      <vt:lpstr>Aquamare Marine  Aquamare Marine are an experienced and established company offering Sales and Support for the Marine Industry. With two locations in Australia and one in Plymouth, they operate in the surrounding area and offer a worldwide service. Their team of experienced engineers work to very high standards and are accustomed to working in a wide variety of environments and meeting specific customer requirements. They have a wide range of services and solutions from Lumishore underwater lights to full Audio visual automation and control.     </vt:lpstr>
      <vt:lpstr>Coursemaster Autopilots  Coursemaster Autopilots Pty Ltd, Sydney Australia, specialising in autopilot technology for over 40 years, manufactures a range of autopilots for sailing and power boats, commercial and leisure vessels. The new CM950 autopilot with convenient course change knob and simple, one-touch function keys, is suitable for both leisure and commercial use. The single unit CM880 commercial autopilot is for workboats and coastal freighters offering specialised features for fine steering control.     </vt:lpstr>
      <vt:lpstr>HyDrive Engineering  HyDrive Engineering Australia, the largest manufacturer and exporter of hydraulic boat steering gear in the Southern Hemisphere, builds one of the widest ranges of precision-built, award-winning  hydraulic boat steering equipment to suit outboards, stern drives, jets or inboard motors on boats from 5 metres to 80 metres. HyDrive also manufacture custom-made power-assisted, electro-hydraulic, and electronic steering systems to suit both leisure and commercial vessels over 100m.     </vt:lpstr>
      <vt:lpstr>Pyrotek Noise Control  Pyrotek Noise Control specialise in the development, manufacture and supply of noise and vibration control, structural fire protection and thermal insulation materials to help you meet noise and fire protection standards for the marine, industrial, commercial and building industries. Their products and services are available globally. Products include flexible mass loaded vinyl barriers, acoustic absorbing foams, vibration damping solutions, composite materials and approved non combustible thermal and fire insulators for certified structural fire protection and passive fire protection.      </vt:lpstr>
    </vt:vector>
  </TitlesOfParts>
  <Company>Austrade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Sandy-Deng (Shanghai)</dc:creator>
  <cp:lastModifiedBy>Lhamo Johnson</cp:lastModifiedBy>
  <cp:revision>9</cp:revision>
  <dcterms:created xsi:type="dcterms:W3CDTF">2017-04-19T02:16:26Z</dcterms:created>
  <dcterms:modified xsi:type="dcterms:W3CDTF">2017-04-20T00:21:02Z</dcterms:modified>
</cp:coreProperties>
</file>